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4"/>
  </p:notesMasterIdLst>
  <p:sldIdLst>
    <p:sldId id="280" r:id="rId2"/>
    <p:sldId id="257" r:id="rId3"/>
    <p:sldId id="282" r:id="rId4"/>
    <p:sldId id="258" r:id="rId5"/>
    <p:sldId id="259" r:id="rId6"/>
    <p:sldId id="256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316" r:id="rId16"/>
    <p:sldId id="291" r:id="rId17"/>
    <p:sldId id="294" r:id="rId18"/>
    <p:sldId id="295" r:id="rId19"/>
    <p:sldId id="292" r:id="rId20"/>
    <p:sldId id="296" r:id="rId21"/>
    <p:sldId id="293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7" r:id="rId32"/>
    <p:sldId id="310" r:id="rId33"/>
    <p:sldId id="308" r:id="rId34"/>
    <p:sldId id="311" r:id="rId35"/>
    <p:sldId id="306" r:id="rId36"/>
    <p:sldId id="312" r:id="rId37"/>
    <p:sldId id="309" r:id="rId38"/>
    <p:sldId id="313" r:id="rId39"/>
    <p:sldId id="314" r:id="rId40"/>
    <p:sldId id="315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8" r:id="rId51"/>
    <p:sldId id="326" r:id="rId52"/>
    <p:sldId id="327" r:id="rId53"/>
    <p:sldId id="329" r:id="rId54"/>
    <p:sldId id="330" r:id="rId55"/>
    <p:sldId id="333" r:id="rId56"/>
    <p:sldId id="331" r:id="rId57"/>
    <p:sldId id="334" r:id="rId58"/>
    <p:sldId id="335" r:id="rId59"/>
    <p:sldId id="336" r:id="rId60"/>
    <p:sldId id="337" r:id="rId61"/>
    <p:sldId id="338" r:id="rId62"/>
    <p:sldId id="339" r:id="rId6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Varela" panose="020B0604020202020204" charset="0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89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pos="171">
          <p15:clr>
            <a:srgbClr val="9AA0A6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gOjl/0E1GHwqK4eAfdlfSjr7To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7" autoAdjust="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pos="189"/>
        <p:guide orient="horz" pos="602"/>
        <p:guide pos="171"/>
      </p:guideLst>
    </p:cSldViewPr>
  </p:slideViewPr>
  <p:outlineViewPr>
    <p:cViewPr>
      <p:scale>
        <a:sx n="33" d="100"/>
        <a:sy n="33" d="100"/>
      </p:scale>
      <p:origin x="0" y="-7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" name="Google Shape;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16fe0c42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816fe0c421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16fe0c421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g816fe0c42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Server deployment and configuration</a:t>
            </a: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189" y="0"/>
            <a:ext cx="960046" cy="39221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8"/>
          <p:cNvSpPr txBox="1"/>
          <p:nvPr/>
        </p:nvSpPr>
        <p:spPr>
          <a:xfrm>
            <a:off x="0" y="4915443"/>
            <a:ext cx="21807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www.tqb.li2.in </a:t>
            </a:r>
            <a:endParaRPr sz="800" b="0" i="0" u="none" strike="noStrike" cap="none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27"/>
          <p:cNvSpPr txBox="1"/>
          <p:nvPr/>
        </p:nvSpPr>
        <p:spPr>
          <a:xfrm>
            <a:off x="0" y="4915443"/>
            <a:ext cx="21807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www.tqb.li2.in </a:t>
            </a:r>
            <a:endParaRPr sz="800" b="0" i="0" u="none" strike="noStrike" cap="none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9" name="Google Shape;29;p27"/>
          <p:cNvSpPr/>
          <p:nvPr/>
        </p:nvSpPr>
        <p:spPr>
          <a:xfrm>
            <a:off x="250" y="354650"/>
            <a:ext cx="7448100" cy="426600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189" y="0"/>
            <a:ext cx="960046" cy="39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/>
          <p:nvPr/>
        </p:nvSpPr>
        <p:spPr>
          <a:xfrm>
            <a:off x="7448250" y="7025"/>
            <a:ext cx="1695900" cy="111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" name="Google Shape;12;p26"/>
          <p:cNvCxnSpPr/>
          <p:nvPr/>
        </p:nvCxnSpPr>
        <p:spPr>
          <a:xfrm>
            <a:off x="7525525" y="0"/>
            <a:ext cx="0" cy="808200"/>
          </a:xfrm>
          <a:prstGeom prst="straightConnector1">
            <a:avLst/>
          </a:prstGeom>
          <a:noFill/>
          <a:ln w="19050" cap="flat" cmpd="sng">
            <a:solidFill>
              <a:srgbClr val="FBAB1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26"/>
          <p:cNvCxnSpPr/>
          <p:nvPr/>
        </p:nvCxnSpPr>
        <p:spPr>
          <a:xfrm>
            <a:off x="7919025" y="1046975"/>
            <a:ext cx="1236600" cy="0"/>
          </a:xfrm>
          <a:prstGeom prst="straightConnector1">
            <a:avLst/>
          </a:prstGeom>
          <a:noFill/>
          <a:ln w="19050" cap="flat" cmpd="sng">
            <a:solidFill>
              <a:srgbClr val="FBAB1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70444/mountai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Black_Man_Walking_Cartoon_Vector.svg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Black_Man_Walking_Cartoon_Vector.sv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tex.stackexchange.com/questions/448817/how-to-get-a-stairway-symbol-in-math-mod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rscienceshow.com/2010/06/bring-us-your-burning-science-questions.html" TargetMode="Externa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tlab/ref/matlab.io.datastore.imagedatastore.spliteachlabel.html#d120e228486" TargetMode="External"/><Relationship Id="rId2" Type="http://schemas.openxmlformats.org/officeDocument/2006/relationships/hyperlink" Target="https://www.mathworks.com/help/matlab/ref/matlab.io.datastore.imagedatastore.html#d120e223370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deeplearning/ref/augmentedimagedatastore.html#d120e666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Black_Man_Walking_Cartoon_Vector.sv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288756/cartoon-robot-remi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ACFF-1EC0-4693-8AEB-88E7710E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76400"/>
            <a:ext cx="6858000" cy="1790700"/>
          </a:xfrm>
        </p:spPr>
        <p:txBody>
          <a:bodyPr/>
          <a:lstStyle/>
          <a:p>
            <a:r>
              <a:rPr lang="en-IN" dirty="0"/>
              <a:t>We will begin shortly…</a:t>
            </a:r>
          </a:p>
        </p:txBody>
      </p:sp>
    </p:spTree>
    <p:extLst>
      <p:ext uri="{BB962C8B-B14F-4D97-AF65-F5344CB8AC3E}">
        <p14:creationId xmlns:p14="http://schemas.microsoft.com/office/powerpoint/2010/main" val="281798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73E8B64-E1CD-4991-9071-6EACE9D0F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3530" y="1340128"/>
            <a:ext cx="8240861" cy="3488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BF9A5C-B9F2-4B42-ABED-6247E942F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15000" y="714640"/>
            <a:ext cx="1636229" cy="9203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8F828A-B1FD-42A0-A2D1-9A027ABAAE2E}"/>
              </a:ext>
            </a:extLst>
          </p:cNvPr>
          <p:cNvSpPr txBox="1"/>
          <p:nvPr/>
        </p:nvSpPr>
        <p:spPr>
          <a:xfrm>
            <a:off x="6077868" y="826961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E0330-0CA8-420C-A864-259F519C2E12}"/>
              </a:ext>
            </a:extLst>
          </p:cNvPr>
          <p:cNvSpPr txBox="1"/>
          <p:nvPr/>
        </p:nvSpPr>
        <p:spPr>
          <a:xfrm>
            <a:off x="7280298" y="1125659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C3CE7-43CC-416C-81B1-8AFB5C96C7B4}"/>
              </a:ext>
            </a:extLst>
          </p:cNvPr>
          <p:cNvSpPr txBox="1"/>
          <p:nvPr/>
        </p:nvSpPr>
        <p:spPr>
          <a:xfrm>
            <a:off x="7004811" y="1853472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5ACFA-8E66-4679-8162-DF09E4C21992}"/>
              </a:ext>
            </a:extLst>
          </p:cNvPr>
          <p:cNvSpPr txBox="1"/>
          <p:nvPr/>
        </p:nvSpPr>
        <p:spPr>
          <a:xfrm>
            <a:off x="2104849" y="2664619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DFDDB-9293-471C-8498-60977A383D8D}"/>
              </a:ext>
            </a:extLst>
          </p:cNvPr>
          <p:cNvSpPr txBox="1"/>
          <p:nvPr/>
        </p:nvSpPr>
        <p:spPr>
          <a:xfrm>
            <a:off x="6840632" y="3288257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40F1CC-E127-4917-98E4-4E30B0B18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76577" y="1015577"/>
            <a:ext cx="1636229" cy="9203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064ADB-CF9C-448F-BF90-AD4A95CAD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53137" y="1701060"/>
            <a:ext cx="1636229" cy="9203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E7BD0D-D96E-46FD-8295-92C5007C9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57786" y="1968684"/>
            <a:ext cx="1636229" cy="9203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B41CE2-ED71-4DC7-99EA-5E0F562CA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21036" y="2521767"/>
            <a:ext cx="1636229" cy="9203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758530-BEA1-4F6C-8AB6-B26EA81D8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17506" y="3174522"/>
            <a:ext cx="1636229" cy="9203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DB1A51-3C0D-4294-9AD3-CA60E09E3123}"/>
              </a:ext>
            </a:extLst>
          </p:cNvPr>
          <p:cNvSpPr txBox="1"/>
          <p:nvPr/>
        </p:nvSpPr>
        <p:spPr>
          <a:xfrm>
            <a:off x="7388672" y="2489039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D6354-27BA-4526-9F5C-E2566A563BA7}"/>
              </a:ext>
            </a:extLst>
          </p:cNvPr>
          <p:cNvSpPr txBox="1"/>
          <p:nvPr/>
        </p:nvSpPr>
        <p:spPr>
          <a:xfrm>
            <a:off x="7767385" y="3573716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115C25-68E0-4BC0-99E7-FD39161403E7}"/>
              </a:ext>
            </a:extLst>
          </p:cNvPr>
          <p:cNvSpPr txBox="1"/>
          <p:nvPr/>
        </p:nvSpPr>
        <p:spPr>
          <a:xfrm>
            <a:off x="5282496" y="768381"/>
            <a:ext cx="115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solidFill>
                  <a:srgbClr val="FF0000"/>
                </a:solidFill>
              </a:rPr>
              <a:t>Curr_pos</a:t>
            </a:r>
            <a:r>
              <a:rPr lang="en-IN" sz="1200" dirty="0">
                <a:solidFill>
                  <a:srgbClr val="FF0000"/>
                </a:solidFill>
              </a:rPr>
              <a:t> (x_0, y_0)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CBFF0D-39F7-42F5-9609-D11BF4D6E3E6}"/>
              </a:ext>
            </a:extLst>
          </p:cNvPr>
          <p:cNvSpPr txBox="1"/>
          <p:nvPr/>
        </p:nvSpPr>
        <p:spPr>
          <a:xfrm>
            <a:off x="7280298" y="4089599"/>
            <a:ext cx="115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0000"/>
                </a:solidFill>
              </a:rPr>
              <a:t>Destination (x_1, y_1)</a:t>
            </a:r>
          </a:p>
        </p:txBody>
      </p:sp>
      <p:sp>
        <p:nvSpPr>
          <p:cNvPr id="29" name="Google Shape;53;g816fe0c421_1_21">
            <a:extLst>
              <a:ext uri="{FF2B5EF4-FFF2-40B4-BE49-F238E27FC236}">
                <a16:creationId xmlns:a16="http://schemas.microsoft.com/office/drawing/2014/main" id="{B15723DE-FF66-4FCF-A804-716AE8C2E43D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491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AE0D0-E308-45E3-9D3D-FED2E0FEF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21544"/>
            <a:ext cx="6858000" cy="696516"/>
          </a:xfrm>
        </p:spPr>
        <p:txBody>
          <a:bodyPr/>
          <a:lstStyle/>
          <a:p>
            <a:r>
              <a:rPr lang="en-IN" dirty="0"/>
              <a:t>GRADIENT DESCENT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E21B6-51B9-4BED-B8EB-97E61AC766A9}"/>
              </a:ext>
            </a:extLst>
          </p:cNvPr>
          <p:cNvSpPr txBox="1"/>
          <p:nvPr/>
        </p:nvSpPr>
        <p:spPr>
          <a:xfrm>
            <a:off x="392906" y="1814513"/>
            <a:ext cx="8529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Intuition – Descending down the mountain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Gradient = derivative of the </a:t>
            </a:r>
            <a:r>
              <a:rPr lang="en-IN" sz="1800" dirty="0">
                <a:solidFill>
                  <a:schemeClr val="accent2"/>
                </a:solidFill>
              </a:rPr>
              <a:t>cost</a:t>
            </a:r>
            <a:r>
              <a:rPr lang="en-IN" sz="1800" dirty="0"/>
              <a:t>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Descent = Traverse in the direction of the steepest decrease in gradient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Solution to cup-cake problem: Minimize the </a:t>
            </a:r>
            <a:r>
              <a:rPr lang="en-IN" sz="1800" dirty="0">
                <a:solidFill>
                  <a:schemeClr val="accent2"/>
                </a:solidFill>
              </a:rPr>
              <a:t>distance to the cake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Solution to mountain problem: Minimize the </a:t>
            </a:r>
            <a:r>
              <a:rPr lang="en-IN" sz="1800" dirty="0">
                <a:solidFill>
                  <a:schemeClr val="accent2"/>
                </a:solidFill>
              </a:rPr>
              <a:t>distance to the ground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Solution to any problem (Autonomous navigation, image classification, playing chess) : Minimize the </a:t>
            </a:r>
            <a:r>
              <a:rPr lang="en-IN" sz="1800" dirty="0">
                <a:solidFill>
                  <a:schemeClr val="accent2"/>
                </a:solidFill>
              </a:rPr>
              <a:t>error between current state and solution state 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endParaRPr lang="en-IN" sz="1800" dirty="0"/>
          </a:p>
        </p:txBody>
      </p:sp>
      <p:sp>
        <p:nvSpPr>
          <p:cNvPr id="5" name="Google Shape;53;g816fe0c421_1_21">
            <a:extLst>
              <a:ext uri="{FF2B5EF4-FFF2-40B4-BE49-F238E27FC236}">
                <a16:creationId xmlns:a16="http://schemas.microsoft.com/office/drawing/2014/main" id="{2CB8D6D3-7F92-40AD-A9C7-AE5324421085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392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CD8A-7177-49A5-90FA-7B755F159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10828"/>
            <a:ext cx="6858000" cy="1790700"/>
          </a:xfrm>
        </p:spPr>
        <p:txBody>
          <a:bodyPr/>
          <a:lstStyle/>
          <a:p>
            <a:r>
              <a:rPr lang="en-IN" dirty="0"/>
              <a:t>NEURAL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55497-68C5-4BCB-9313-6B6B2B5B2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The Basis of Deep Learning</a:t>
            </a:r>
          </a:p>
        </p:txBody>
      </p:sp>
      <p:sp>
        <p:nvSpPr>
          <p:cNvPr id="4" name="Google Shape;53;g816fe0c421_1_21">
            <a:extLst>
              <a:ext uri="{FF2B5EF4-FFF2-40B4-BE49-F238E27FC236}">
                <a16:creationId xmlns:a16="http://schemas.microsoft.com/office/drawing/2014/main" id="{0945CCA3-83D1-4552-A508-094A5987863F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98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3AE42F1A-A4E5-4CFB-94F4-0DB2E329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6" y="1247621"/>
            <a:ext cx="2151809" cy="2945929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A5B75D1B-D5DB-4C80-A41B-E2DA7518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32409" y="2571750"/>
            <a:ext cx="1143287" cy="1143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00A1F-B920-4D6A-A057-5D7AFFADA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404052" y="2179290"/>
            <a:ext cx="989770" cy="556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043755-21DE-4704-9163-099F46C6F71D}"/>
              </a:ext>
            </a:extLst>
          </p:cNvPr>
          <p:cNvSpPr txBox="1"/>
          <p:nvPr/>
        </p:nvSpPr>
        <p:spPr>
          <a:xfrm>
            <a:off x="2998410" y="1913855"/>
            <a:ext cx="114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57C650-97C5-43E5-80F2-B86E6DB8C9A1}"/>
              </a:ext>
            </a:extLst>
          </p:cNvPr>
          <p:cNvSpPr txBox="1"/>
          <p:nvPr/>
        </p:nvSpPr>
        <p:spPr>
          <a:xfrm>
            <a:off x="6361439" y="1652245"/>
            <a:ext cx="147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Penalties: CONTINUOUS </a:t>
            </a:r>
          </a:p>
        </p:txBody>
      </p:sp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CBC3A02F-58B2-4EC4-BEBA-AC469728A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134" y="2221632"/>
            <a:ext cx="3201369" cy="19094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5621A0-FA3B-4685-BEB7-BFD80164E588}"/>
              </a:ext>
            </a:extLst>
          </p:cNvPr>
          <p:cNvSpPr txBox="1"/>
          <p:nvPr/>
        </p:nvSpPr>
        <p:spPr>
          <a:xfrm>
            <a:off x="2446664" y="1021556"/>
            <a:ext cx="391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LOGISTIC REGRESSION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A80D5A-04B5-4E27-9ADF-401FC65D7186}"/>
              </a:ext>
            </a:extLst>
          </p:cNvPr>
          <p:cNvCxnSpPr/>
          <p:nvPr/>
        </p:nvCxnSpPr>
        <p:spPr>
          <a:xfrm>
            <a:off x="4318327" y="2028825"/>
            <a:ext cx="1875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CB0C70-B0A2-4E1B-8DDB-58436E5C5B8B}"/>
              </a:ext>
            </a:extLst>
          </p:cNvPr>
          <p:cNvSpPr txBox="1"/>
          <p:nvPr/>
        </p:nvSpPr>
        <p:spPr>
          <a:xfrm>
            <a:off x="5461134" y="4343400"/>
            <a:ext cx="3201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ERROR  = f ( PENALITIES) </a:t>
            </a:r>
            <a:r>
              <a:rPr lang="en-IN" dirty="0">
                <a:sym typeface="Wingdings" panose="05000000000000000000" pitchFamily="2" charset="2"/>
              </a:rPr>
              <a:t> Error becomes continuous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60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68532E-7251-48BA-AFDC-BE228DD5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87" y="2082340"/>
            <a:ext cx="2430106" cy="1338862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CE6D0D0-822C-4A17-A861-4A09A76E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48" y="2082340"/>
            <a:ext cx="4520765" cy="1323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4B3F51-2B6F-4A5B-8FAD-27F7074DBC83}"/>
              </a:ext>
            </a:extLst>
          </p:cNvPr>
          <p:cNvSpPr txBox="1"/>
          <p:nvPr/>
        </p:nvSpPr>
        <p:spPr>
          <a:xfrm>
            <a:off x="1378743" y="1014413"/>
            <a:ext cx="6386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ACTIVATION FUNCTION</a:t>
            </a:r>
          </a:p>
        </p:txBody>
      </p:sp>
      <p:pic>
        <p:nvPicPr>
          <p:cNvPr id="10" name="Picture 9" descr="A picture containing drawing, game, table&#10;&#10;Description automatically generated">
            <a:extLst>
              <a:ext uri="{FF2B5EF4-FFF2-40B4-BE49-F238E27FC236}">
                <a16:creationId xmlns:a16="http://schemas.microsoft.com/office/drawing/2014/main" id="{B5527C64-8103-4D2A-9C3C-7004B8DBC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571" y="3606940"/>
            <a:ext cx="3790856" cy="1276713"/>
          </a:xfrm>
          <a:prstGeom prst="rect">
            <a:avLst/>
          </a:prstGeom>
        </p:spPr>
      </p:pic>
      <p:pic>
        <p:nvPicPr>
          <p:cNvPr id="12" name="Picture 11" descr="A close up of a clock&#10;&#10;Description automatically generated">
            <a:extLst>
              <a:ext uri="{FF2B5EF4-FFF2-40B4-BE49-F238E27FC236}">
                <a16:creationId xmlns:a16="http://schemas.microsoft.com/office/drawing/2014/main" id="{7106F5D1-5F10-4C6E-A01E-D8E8AE2A2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9" r="-1099" b="3401"/>
          <a:stretch/>
        </p:blipFill>
        <p:spPr>
          <a:xfrm>
            <a:off x="6868392" y="3606940"/>
            <a:ext cx="1950889" cy="6772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D9947-E9EE-4279-A765-24452A9DB883}"/>
              </a:ext>
            </a:extLst>
          </p:cNvPr>
          <p:cNvSpPr txBox="1"/>
          <p:nvPr/>
        </p:nvSpPr>
        <p:spPr>
          <a:xfrm>
            <a:off x="6541725" y="4360433"/>
            <a:ext cx="260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SIGMOID ACTIVATION FUNCTION</a:t>
            </a:r>
          </a:p>
        </p:txBody>
      </p:sp>
      <p:sp>
        <p:nvSpPr>
          <p:cNvPr id="14" name="Google Shape;53;g816fe0c421_1_21">
            <a:extLst>
              <a:ext uri="{FF2B5EF4-FFF2-40B4-BE49-F238E27FC236}">
                <a16:creationId xmlns:a16="http://schemas.microsoft.com/office/drawing/2014/main" id="{F74E9BFF-DD82-4B92-9220-D460D63F2857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467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0976-738F-4C43-BDE2-55695F4A66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POPULAR ACTIVATION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3E6AD-E2BC-4556-B91C-574226D26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878509"/>
            <a:ext cx="6858000" cy="1241700"/>
          </a:xfrm>
        </p:spPr>
        <p:txBody>
          <a:bodyPr/>
          <a:lstStyle/>
          <a:p>
            <a:pPr algn="l">
              <a:buAutoNum type="arabicPeriod"/>
            </a:pPr>
            <a:r>
              <a:rPr lang="en-IN" dirty="0"/>
              <a:t>Sigmoid Activation Function </a:t>
            </a:r>
          </a:p>
          <a:p>
            <a:pPr algn="l">
              <a:buAutoNum type="arabicPeriod"/>
            </a:pPr>
            <a:r>
              <a:rPr lang="en-IN" dirty="0"/>
              <a:t>Hyperbolic Tangent Activation Function (tanh) </a:t>
            </a:r>
          </a:p>
          <a:p>
            <a:pPr algn="l">
              <a:buAutoNum type="arabicPeriod"/>
            </a:pPr>
            <a:r>
              <a:rPr lang="en-IN" dirty="0"/>
              <a:t>Rectified Linear Unit (</a:t>
            </a:r>
            <a:r>
              <a:rPr lang="en-IN" dirty="0" err="1"/>
              <a:t>ReLU</a:t>
            </a:r>
            <a:r>
              <a:rPr lang="en-IN" dirty="0"/>
              <a:t>): </a:t>
            </a:r>
            <a:r>
              <a:rPr lang="en-IN" b="1" dirty="0"/>
              <a:t>Popular in CNNs</a:t>
            </a:r>
          </a:p>
          <a:p>
            <a:pPr algn="l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886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C4C4-3C9A-4DA7-954B-42C908E1B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28674"/>
            <a:ext cx="6858000" cy="775097"/>
          </a:xfrm>
        </p:spPr>
        <p:txBody>
          <a:bodyPr/>
          <a:lstStyle/>
          <a:p>
            <a:r>
              <a:rPr lang="en-IN" dirty="0"/>
              <a:t>ERROR FUNCTION</a:t>
            </a:r>
          </a:p>
        </p:txBody>
      </p:sp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F88D438-3089-4F02-9CBB-995A8117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18084"/>
            <a:ext cx="6858000" cy="2844772"/>
          </a:xfrm>
          <a:prstGeom prst="rect">
            <a:avLst/>
          </a:prstGeom>
        </p:spPr>
      </p:pic>
      <p:sp>
        <p:nvSpPr>
          <p:cNvPr id="8" name="Google Shape;53;g816fe0c421_1_21">
            <a:extLst>
              <a:ext uri="{FF2B5EF4-FFF2-40B4-BE49-F238E27FC236}">
                <a16:creationId xmlns:a16="http://schemas.microsoft.com/office/drawing/2014/main" id="{49322AD2-5268-4CFE-BDA5-AA9A37779633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7410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nic neurons could enable implants to restore failing brain ...">
            <a:extLst>
              <a:ext uri="{FF2B5EF4-FFF2-40B4-BE49-F238E27FC236}">
                <a16:creationId xmlns:a16="http://schemas.microsoft.com/office/drawing/2014/main" id="{0CACF849-37B5-4943-A2B7-363D0144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320" y="1660921"/>
            <a:ext cx="2407444" cy="240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E60CC118-1621-46AD-9C16-106BA2AE5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39"/>
          <a:stretch/>
        </p:blipFill>
        <p:spPr>
          <a:xfrm>
            <a:off x="330243" y="1660921"/>
            <a:ext cx="3378950" cy="26349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3902C7-FB2E-4F85-A3A5-F4E8407C6D2A}"/>
              </a:ext>
            </a:extLst>
          </p:cNvPr>
          <p:cNvCxnSpPr/>
          <p:nvPr/>
        </p:nvCxnSpPr>
        <p:spPr>
          <a:xfrm>
            <a:off x="3621880" y="3078955"/>
            <a:ext cx="1900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toy&#10;&#10;Description automatically generated">
            <a:extLst>
              <a:ext uri="{FF2B5EF4-FFF2-40B4-BE49-F238E27FC236}">
                <a16:creationId xmlns:a16="http://schemas.microsoft.com/office/drawing/2014/main" id="{CA1BFC10-1855-4793-B047-77EB23EAE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09193" y="1071561"/>
            <a:ext cx="1725613" cy="1725613"/>
          </a:xfrm>
          <a:prstGeom prst="rect">
            <a:avLst/>
          </a:prstGeom>
        </p:spPr>
      </p:pic>
      <p:sp>
        <p:nvSpPr>
          <p:cNvPr id="11" name="Google Shape;53;g816fe0c421_1_21">
            <a:extLst>
              <a:ext uri="{FF2B5EF4-FFF2-40B4-BE49-F238E27FC236}">
                <a16:creationId xmlns:a16="http://schemas.microsoft.com/office/drawing/2014/main" id="{3662C962-DCD2-4AFB-A719-E8EBAE65E1D2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614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852F753-26D0-49A1-8551-89B44FC3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" y="1868071"/>
            <a:ext cx="3473054" cy="224021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995BAC7-C03D-4BFE-9519-C836702BB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" t="8389" r="-1442" b="-8389"/>
          <a:stretch/>
        </p:blipFill>
        <p:spPr>
          <a:xfrm>
            <a:off x="4095334" y="1540527"/>
            <a:ext cx="4955797" cy="28953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405BEA-F1D2-4EB5-B990-AC51EAC4857C}"/>
              </a:ext>
            </a:extLst>
          </p:cNvPr>
          <p:cNvCxnSpPr/>
          <p:nvPr/>
        </p:nvCxnSpPr>
        <p:spPr>
          <a:xfrm>
            <a:off x="3807619" y="2988179"/>
            <a:ext cx="157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53;g816fe0c421_1_21">
            <a:extLst>
              <a:ext uri="{FF2B5EF4-FFF2-40B4-BE49-F238E27FC236}">
                <a16:creationId xmlns:a16="http://schemas.microsoft.com/office/drawing/2014/main" id="{A767B916-8112-4B36-A954-9012E6CA28FB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3A4EE-B86E-4D54-B457-0BAB7AA6F111}"/>
              </a:ext>
            </a:extLst>
          </p:cNvPr>
          <p:cNvSpPr txBox="1"/>
          <p:nvPr/>
        </p:nvSpPr>
        <p:spPr>
          <a:xfrm>
            <a:off x="185738" y="943897"/>
            <a:ext cx="3621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More complex problem…</a:t>
            </a:r>
          </a:p>
        </p:txBody>
      </p:sp>
    </p:spTree>
    <p:extLst>
      <p:ext uri="{BB962C8B-B14F-4D97-AF65-F5344CB8AC3E}">
        <p14:creationId xmlns:p14="http://schemas.microsoft.com/office/powerpoint/2010/main" val="427124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17B9-4A0E-41B0-8D87-EB144C349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06770"/>
            <a:ext cx="6858000" cy="656437"/>
          </a:xfrm>
        </p:spPr>
        <p:txBody>
          <a:bodyPr/>
          <a:lstStyle/>
          <a:p>
            <a:r>
              <a:rPr lang="en-IN" dirty="0"/>
              <a:t>NEURAL NETWORK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D94ADB2-1702-4092-8FC3-30EC4476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98" y="1337966"/>
            <a:ext cx="3975497" cy="1679788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76D75249-4B98-40C9-B524-219DE65D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4" y="1351379"/>
            <a:ext cx="4234906" cy="1679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FB149E-A28C-4504-8203-5CDD824F30B9}"/>
              </a:ext>
            </a:extLst>
          </p:cNvPr>
          <p:cNvSpPr txBox="1"/>
          <p:nvPr/>
        </p:nvSpPr>
        <p:spPr>
          <a:xfrm>
            <a:off x="4477167" y="2471068"/>
            <a:ext cx="36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+</a:t>
            </a:r>
          </a:p>
        </p:txBody>
      </p:sp>
      <p:sp>
        <p:nvSpPr>
          <p:cNvPr id="11" name="Google Shape;53;g816fe0c421_1_21">
            <a:extLst>
              <a:ext uri="{FF2B5EF4-FFF2-40B4-BE49-F238E27FC236}">
                <a16:creationId xmlns:a16="http://schemas.microsoft.com/office/drawing/2014/main" id="{24F36500-7300-4226-B33E-B897847C6BBF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2DB02-A484-44E6-BAD9-2B422826D8FE}"/>
              </a:ext>
            </a:extLst>
          </p:cNvPr>
          <p:cNvSpPr txBox="1"/>
          <p:nvPr/>
        </p:nvSpPr>
        <p:spPr>
          <a:xfrm>
            <a:off x="2761059" y="3813510"/>
            <a:ext cx="3621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43CC7-9103-46D5-BA09-BF4F27F67061}"/>
              </a:ext>
            </a:extLst>
          </p:cNvPr>
          <p:cNvSpPr/>
          <p:nvPr/>
        </p:nvSpPr>
        <p:spPr>
          <a:xfrm>
            <a:off x="253104" y="3295730"/>
            <a:ext cx="9180718" cy="1572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Breaking down a larger problem into more simpler ones &amp; superimposing their results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Notation for the output from a neural network: Z</a:t>
            </a:r>
            <a:r>
              <a:rPr lang="en-IN" sz="1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W</a:t>
            </a:r>
            <a:r>
              <a:rPr lang="en-IN" sz="1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IN" sz="1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[0]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b</a:t>
            </a:r>
            <a:r>
              <a:rPr lang="en-IN" sz="1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 </a:t>
            </a:r>
            <a:r>
              <a:rPr lang="en-IN" sz="1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called the summed activation, which is then transformed by an 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activation function</a:t>
            </a:r>
            <a:endParaRPr lang="en-IN" sz="1800" b="1" baseline="30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above example, W = 7,5 ; a = 4; b = -6</a:t>
            </a:r>
          </a:p>
        </p:txBody>
      </p:sp>
    </p:spTree>
    <p:extLst>
      <p:ext uri="{BB962C8B-B14F-4D97-AF65-F5344CB8AC3E}">
        <p14:creationId xmlns:p14="http://schemas.microsoft.com/office/powerpoint/2010/main" val="214212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/>
          <p:nvPr/>
        </p:nvSpPr>
        <p:spPr>
          <a:xfrm>
            <a:off x="0" y="366450"/>
            <a:ext cx="91440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  <a:latin typeface="Varela"/>
                <a:sym typeface="Varela"/>
              </a:rPr>
              <a:t>Sc</a:t>
            </a:r>
            <a:r>
              <a:rPr lang="en-IN" sz="1800" b="1" dirty="0" err="1">
                <a:solidFill>
                  <a:srgbClr val="FFFFFF"/>
                </a:solidFill>
                <a:latin typeface="Varela"/>
                <a:sym typeface="Varela"/>
              </a:rPr>
              <a:t>hdule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280613" y="902404"/>
            <a:ext cx="7450500" cy="4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Story – 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Mask detection using CNNs (10:20 AM)</a:t>
            </a:r>
            <a:endParaRPr sz="1200" b="0" i="0" u="none" strike="noStrike" cap="none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What are Neural Networks? (10:50 AM)</a:t>
            </a:r>
            <a:endParaRPr sz="1200" b="0" i="0" u="none" strike="noStrike" cap="none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Types of Computer vision problems (11:00 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AM)</a:t>
            </a:r>
            <a:endParaRPr lang="en" sz="1200" b="0" i="0" u="none" strike="noStrike" cap="none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What are C</a:t>
            </a:r>
            <a:r>
              <a:rPr lang="en-IN" sz="1200" dirty="0" err="1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onvolutional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 Neural Networks? (11:30 AM)</a:t>
            </a: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BRE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AK (11:45 AM)</a:t>
            </a:r>
            <a:endParaRPr sz="1200" b="0" i="0" u="none" strike="noStrike" cap="none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Architecture &amp; components of CNNs  (12:00 PM)</a:t>
            </a:r>
            <a:endParaRPr lang="en-IN" sz="1200" b="0" i="0" u="none" strike="noStrike" cap="none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What is </a:t>
            </a:r>
            <a:r>
              <a:rPr lang="en-IN" sz="1200" dirty="0" err="1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Tranfer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 Learning? (12:20 PM)</a:t>
            </a: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Examining </a:t>
            </a:r>
            <a:r>
              <a:rPr lang="en-IN" sz="1200" dirty="0" err="1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AlexNet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, </a:t>
            </a:r>
            <a:r>
              <a:rPr lang="en-IN" sz="1200" dirty="0" err="1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VGGNet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, </a:t>
            </a:r>
            <a:r>
              <a:rPr lang="en-IN" sz="1200" dirty="0" err="1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GoogLeNet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 (1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Wingdings" panose="05000000000000000000" pitchFamily="2" charset="2"/>
              </a:rPr>
              <a:t>:00 PM)</a:t>
            </a: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Wingdings" panose="05000000000000000000" pitchFamily="2" charset="2"/>
              </a:rPr>
              <a:t>LUNCH (2:00 PM)</a:t>
            </a:r>
            <a:endParaRPr lang="en-IN" sz="1200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EXERCISE 1: Obtaining a dataset &amp; viewing it on MATLAB</a:t>
            </a: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 (2:20 PM)</a:t>
            </a:r>
            <a:endParaRPr sz="1200" b="0" i="0" u="none" strike="noStrike" cap="none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EXER</a:t>
            </a: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CISE 2: Data-pre-processing &amp; data augmentation (2: 40 PM) </a:t>
            </a: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EXERCISE 3: Setting up neural network for Transfer Learning &amp; Training (3:00 PM)  </a:t>
            </a: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EXERCISE 4: Result Interpretation &amp; Hyperparameter tuning (3:30 PM)</a:t>
            </a: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DIY Playground: 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Image Classification with your own datasets (4:00 PM) </a:t>
            </a: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DISCUSSIONS, Q&amp;A, TROUBLESHOOTING (5:00 PM)</a:t>
            </a:r>
            <a:endParaRPr sz="1200" b="0" i="0" u="none" strike="noStrike" cap="none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endParaRPr sz="1200" b="0" i="0" u="none" strike="noStrike" cap="none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CAB2C9-4036-4E67-B34E-65A24EDF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67" y="957263"/>
            <a:ext cx="5858193" cy="3364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264FDD-AF69-4F38-90FB-3DE19F59E157}"/>
              </a:ext>
            </a:extLst>
          </p:cNvPr>
          <p:cNvSpPr txBox="1"/>
          <p:nvPr/>
        </p:nvSpPr>
        <p:spPr>
          <a:xfrm>
            <a:off x="1444567" y="4450556"/>
            <a:ext cx="77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96185-4017-4561-B46F-600A6B9EB1D7}"/>
              </a:ext>
            </a:extLst>
          </p:cNvPr>
          <p:cNvSpPr txBox="1"/>
          <p:nvPr/>
        </p:nvSpPr>
        <p:spPr>
          <a:xfrm>
            <a:off x="3800475" y="4447281"/>
            <a:ext cx="90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HIDDEN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90F7E-55AD-44EF-93CB-C5F5E023E4F9}"/>
              </a:ext>
            </a:extLst>
          </p:cNvPr>
          <p:cNvSpPr txBox="1"/>
          <p:nvPr/>
        </p:nvSpPr>
        <p:spPr>
          <a:xfrm>
            <a:off x="6277827" y="4447280"/>
            <a:ext cx="102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 LAYER</a:t>
            </a:r>
          </a:p>
        </p:txBody>
      </p:sp>
      <p:sp>
        <p:nvSpPr>
          <p:cNvPr id="14" name="Google Shape;53;g816fe0c421_1_21">
            <a:extLst>
              <a:ext uri="{FF2B5EF4-FFF2-40B4-BE49-F238E27FC236}">
                <a16:creationId xmlns:a16="http://schemas.microsoft.com/office/drawing/2014/main" id="{C67FA1FA-AA5D-4A83-A69A-1873B1006AD3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96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CB6456-6E88-4C40-A3AD-9F6822A5E231}"/>
              </a:ext>
            </a:extLst>
          </p:cNvPr>
          <p:cNvSpPr txBox="1">
            <a:spLocks/>
          </p:cNvSpPr>
          <p:nvPr/>
        </p:nvSpPr>
        <p:spPr>
          <a:xfrm>
            <a:off x="1143000" y="806770"/>
            <a:ext cx="6858000" cy="78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/>
              <a:t>NEURAL NETWORK</a:t>
            </a:r>
            <a:endParaRPr lang="en-IN" dirty="0"/>
          </a:p>
        </p:txBody>
      </p:sp>
      <p:pic>
        <p:nvPicPr>
          <p:cNvPr id="2050" name="Picture 2" descr="Deep Learning – Introduction to Convolutional Neural Networks ...">
            <a:extLst>
              <a:ext uri="{FF2B5EF4-FFF2-40B4-BE49-F238E27FC236}">
                <a16:creationId xmlns:a16="http://schemas.microsoft.com/office/drawing/2014/main" id="{DA60A249-FD06-4FCE-9B17-6B830F816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8"/>
          <a:stretch/>
        </p:blipFill>
        <p:spPr bwMode="auto">
          <a:xfrm>
            <a:off x="0" y="1769806"/>
            <a:ext cx="9144000" cy="30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;g816fe0c421_1_21">
            <a:extLst>
              <a:ext uri="{FF2B5EF4-FFF2-40B4-BE49-F238E27FC236}">
                <a16:creationId xmlns:a16="http://schemas.microsoft.com/office/drawing/2014/main" id="{218FADC0-5320-46EA-B447-F5CB4F9CCF62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66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68D24-9A2E-45EA-8C41-E1EDDC12C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28907"/>
            <a:ext cx="9092381" cy="685685"/>
          </a:xfrm>
        </p:spPr>
        <p:txBody>
          <a:bodyPr/>
          <a:lstStyle/>
          <a:p>
            <a:r>
              <a:rPr lang="en-IN" dirty="0"/>
              <a:t>COMPUTER VISION PROBLEMS</a:t>
            </a:r>
          </a:p>
        </p:txBody>
      </p:sp>
      <p:sp>
        <p:nvSpPr>
          <p:cNvPr id="4" name="Google Shape;53;g816fe0c421_1_21">
            <a:extLst>
              <a:ext uri="{FF2B5EF4-FFF2-40B4-BE49-F238E27FC236}">
                <a16:creationId xmlns:a16="http://schemas.microsoft.com/office/drawing/2014/main" id="{0396EABF-383E-40E9-B9EC-C9429A81B5A9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TYPES OF CV PROBLEMS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0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E7FD-063A-4071-B993-5ADA55FA5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80768"/>
            <a:ext cx="6858000" cy="877414"/>
          </a:xfrm>
        </p:spPr>
        <p:txBody>
          <a:bodyPr/>
          <a:lstStyle/>
          <a:p>
            <a:r>
              <a:rPr lang="en-IN" dirty="0"/>
              <a:t>IMAGE CLASSIFICATION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C7FAAB-68CE-4B0D-85F4-5EB3F7B06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21288"/>
          <a:stretch/>
        </p:blipFill>
        <p:spPr bwMode="auto">
          <a:xfrm>
            <a:off x="435078" y="2399664"/>
            <a:ext cx="1533832" cy="16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5 things that scare and stress your cat - Times of India">
            <a:extLst>
              <a:ext uri="{FF2B5EF4-FFF2-40B4-BE49-F238E27FC236}">
                <a16:creationId xmlns:a16="http://schemas.microsoft.com/office/drawing/2014/main" id="{5F2ECEA6-68E2-4AD5-B34F-DCCDDCE37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r="13860"/>
          <a:stretch/>
        </p:blipFill>
        <p:spPr bwMode="auto">
          <a:xfrm>
            <a:off x="2243407" y="2399663"/>
            <a:ext cx="1755059" cy="16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ite-Tailed Deer | National Geographic">
            <a:extLst>
              <a:ext uri="{FF2B5EF4-FFF2-40B4-BE49-F238E27FC236}">
                <a16:creationId xmlns:a16="http://schemas.microsoft.com/office/drawing/2014/main" id="{52D9FC98-13F9-4961-99BB-B28ED44E6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88"/>
          <a:stretch/>
        </p:blipFill>
        <p:spPr bwMode="auto">
          <a:xfrm>
            <a:off x="4497569" y="2399664"/>
            <a:ext cx="1637893" cy="16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toring forest ecosystems provides multiple benefits to society ...">
            <a:extLst>
              <a:ext uri="{FF2B5EF4-FFF2-40B4-BE49-F238E27FC236}">
                <a16:creationId xmlns:a16="http://schemas.microsoft.com/office/drawing/2014/main" id="{D8FD3CB6-1EAC-40EE-B47E-97D1E2502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565" y="2399665"/>
            <a:ext cx="2074357" cy="16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AA047-795F-4B16-B768-A7C73AB58EF4}"/>
              </a:ext>
            </a:extLst>
          </p:cNvPr>
          <p:cNvSpPr txBox="1"/>
          <p:nvPr/>
        </p:nvSpPr>
        <p:spPr>
          <a:xfrm>
            <a:off x="435078" y="4291781"/>
            <a:ext cx="1482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Class 1: Dog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982E8-FCDB-48FD-B436-158169246EF1}"/>
              </a:ext>
            </a:extLst>
          </p:cNvPr>
          <p:cNvSpPr txBox="1"/>
          <p:nvPr/>
        </p:nvSpPr>
        <p:spPr>
          <a:xfrm>
            <a:off x="2372456" y="4291781"/>
            <a:ext cx="1482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Class 2: Cat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551FE-18E9-4636-AD28-947743AF63E6}"/>
              </a:ext>
            </a:extLst>
          </p:cNvPr>
          <p:cNvSpPr txBox="1"/>
          <p:nvPr/>
        </p:nvSpPr>
        <p:spPr>
          <a:xfrm>
            <a:off x="4432305" y="4291780"/>
            <a:ext cx="1482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Class 3: Deer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7901C-43F5-4A6D-BD52-E3A0AC19E5D6}"/>
              </a:ext>
            </a:extLst>
          </p:cNvPr>
          <p:cNvSpPr txBox="1"/>
          <p:nvPr/>
        </p:nvSpPr>
        <p:spPr>
          <a:xfrm>
            <a:off x="7042636" y="4184058"/>
            <a:ext cx="148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Class 0: Background</a:t>
            </a:r>
          </a:p>
        </p:txBody>
      </p:sp>
      <p:sp>
        <p:nvSpPr>
          <p:cNvPr id="12" name="Google Shape;53;g816fe0c421_1_21">
            <a:extLst>
              <a:ext uri="{FF2B5EF4-FFF2-40B4-BE49-F238E27FC236}">
                <a16:creationId xmlns:a16="http://schemas.microsoft.com/office/drawing/2014/main" id="{A614D8B5-71EC-4275-87A5-E8A0037E3F14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TYPES OF CV PROBLEMS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507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EF6B-3DF9-4C72-956E-9ED023FBB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00163"/>
            <a:ext cx="6858000" cy="810816"/>
          </a:xfrm>
        </p:spPr>
        <p:txBody>
          <a:bodyPr/>
          <a:lstStyle/>
          <a:p>
            <a:r>
              <a:rPr lang="en-IN" dirty="0"/>
              <a:t>IMAGE LOCALIZATION &amp; OBJECT DETECTION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CA25FE-8533-4DC9-94B1-F90BC4902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2" y="2493168"/>
            <a:ext cx="22574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998E8FD-CB88-4B3F-B1C9-4FFF5DF4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31" y="2388393"/>
            <a:ext cx="46386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;g816fe0c421_1_21">
            <a:extLst>
              <a:ext uri="{FF2B5EF4-FFF2-40B4-BE49-F238E27FC236}">
                <a16:creationId xmlns:a16="http://schemas.microsoft.com/office/drawing/2014/main" id="{AD0986AF-D41C-4628-A5E6-648E4EC7BD1D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TYPES OF CV PROBLEMS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511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48D5-2DBB-43FD-931D-46C832BC3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49658"/>
            <a:ext cx="6858000" cy="682228"/>
          </a:xfrm>
        </p:spPr>
        <p:txBody>
          <a:bodyPr/>
          <a:lstStyle/>
          <a:p>
            <a:r>
              <a:rPr lang="en-IN" dirty="0"/>
              <a:t>IMAGE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EA842-104C-42B0-86FB-7F4074563AC9}"/>
              </a:ext>
            </a:extLst>
          </p:cNvPr>
          <p:cNvSpPr txBox="1"/>
          <p:nvPr/>
        </p:nvSpPr>
        <p:spPr>
          <a:xfrm>
            <a:off x="328612" y="1862496"/>
            <a:ext cx="81224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Divide or partition the image into various parts called segments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Allows us to consider only the important parts of an image (region proposals)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Group pixels together that have common properties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C4793A1-4241-48B3-A6EF-90A888DED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2" y="2731770"/>
            <a:ext cx="3838575" cy="23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;g816fe0c421_1_21">
            <a:extLst>
              <a:ext uri="{FF2B5EF4-FFF2-40B4-BE49-F238E27FC236}">
                <a16:creationId xmlns:a16="http://schemas.microsoft.com/office/drawing/2014/main" id="{0E574A91-AC29-4A2C-85E9-D239333A7C25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TYPES OF CV PROBLEMS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11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5C86-1948-4E3B-98D0-7767C9A1D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5222" y="894800"/>
            <a:ext cx="5213555" cy="610944"/>
          </a:xfrm>
        </p:spPr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4225B-C181-406D-A037-A1E4D40A8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94" y="1698291"/>
            <a:ext cx="8561438" cy="3058064"/>
          </a:xfrm>
        </p:spPr>
        <p:txBody>
          <a:bodyPr/>
          <a:lstStyle/>
          <a:p>
            <a:pPr algn="l">
              <a:buAutoNum type="arabicPeriod"/>
            </a:pPr>
            <a:r>
              <a:rPr lang="en-IN" dirty="0"/>
              <a:t>Image Classification: Classify what is contained in an image (e.g., cat, dog, person, truck, car)</a:t>
            </a:r>
          </a:p>
          <a:p>
            <a:pPr algn="l">
              <a:buAutoNum type="arabicPeriod"/>
            </a:pPr>
            <a:endParaRPr lang="en-IN" dirty="0"/>
          </a:p>
          <a:p>
            <a:pPr algn="l">
              <a:buAutoNum type="arabicPeriod"/>
            </a:pPr>
            <a:r>
              <a:rPr lang="en-IN" dirty="0"/>
              <a:t>Image Localization: Provide the exact location of a particular object in an image </a:t>
            </a:r>
          </a:p>
          <a:p>
            <a:pPr algn="l">
              <a:buAutoNum type="arabicPeriod"/>
            </a:pPr>
            <a:endParaRPr lang="en-IN" dirty="0"/>
          </a:p>
          <a:p>
            <a:pPr algn="l">
              <a:buAutoNum type="arabicPeriod"/>
            </a:pPr>
            <a:r>
              <a:rPr lang="en-IN" dirty="0"/>
              <a:t>Object Detection: Provide the exact locations of multiple objects in an image (you cannot infer the shape of an object, only its location)</a:t>
            </a:r>
          </a:p>
          <a:p>
            <a:pPr algn="l">
              <a:buAutoNum type="arabicPeriod"/>
            </a:pPr>
            <a:endParaRPr lang="en-IN" dirty="0"/>
          </a:p>
          <a:p>
            <a:pPr algn="l">
              <a:buAutoNum type="arabicPeriod"/>
            </a:pPr>
            <a:r>
              <a:rPr lang="en-IN" dirty="0"/>
              <a:t>Image Segmentation: Create a pixel-wise mask for each object in an image (you can infer the shape of the object)</a:t>
            </a:r>
          </a:p>
        </p:txBody>
      </p:sp>
      <p:sp>
        <p:nvSpPr>
          <p:cNvPr id="4" name="Google Shape;53;g816fe0c421_1_21">
            <a:extLst>
              <a:ext uri="{FF2B5EF4-FFF2-40B4-BE49-F238E27FC236}">
                <a16:creationId xmlns:a16="http://schemas.microsoft.com/office/drawing/2014/main" id="{36A0661B-C93C-4A0C-8241-CE5C98138C0A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TYPES OF CV PROBLEMS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210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964C-1A8F-45AB-B7C6-7A62557DF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CONVOLUTIONAL NEURAL NETOWORKS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470AC-6CF9-40C7-96B1-39E6AACC1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The revolutionary technique dominating computer vision applications</a:t>
            </a:r>
          </a:p>
        </p:txBody>
      </p:sp>
      <p:sp>
        <p:nvSpPr>
          <p:cNvPr id="4" name="Google Shape;53;g816fe0c421_1_21">
            <a:extLst>
              <a:ext uri="{FF2B5EF4-FFF2-40B4-BE49-F238E27FC236}">
                <a16:creationId xmlns:a16="http://schemas.microsoft.com/office/drawing/2014/main" id="{C20D4469-F39F-4430-BDC4-5091DC2FCD68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INTRODUCTION TO CNNs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39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8C7C-ADA1-42F8-9781-77BBBBFB8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53" y="734616"/>
            <a:ext cx="7836694" cy="1065609"/>
          </a:xfrm>
        </p:spPr>
        <p:txBody>
          <a:bodyPr/>
          <a:lstStyle/>
          <a:p>
            <a:r>
              <a:rPr lang="en-IN" dirty="0"/>
              <a:t>How do computers see images?</a:t>
            </a:r>
          </a:p>
        </p:txBody>
      </p:sp>
      <p:sp>
        <p:nvSpPr>
          <p:cNvPr id="4" name="Google Shape;53;g816fe0c421_1_21">
            <a:extLst>
              <a:ext uri="{FF2B5EF4-FFF2-40B4-BE49-F238E27FC236}">
                <a16:creationId xmlns:a16="http://schemas.microsoft.com/office/drawing/2014/main" id="{62CBDA9C-CAB8-4B49-A6E0-FA4421F31F86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INTRODUCTION TO CNNs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 descr="Convolutional Neural Network Tutorial">
            <a:extLst>
              <a:ext uri="{FF2B5EF4-FFF2-40B4-BE49-F238E27FC236}">
                <a16:creationId xmlns:a16="http://schemas.microsoft.com/office/drawing/2014/main" id="{53578B93-6DF2-481F-A35B-C549A901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33" y="1940948"/>
            <a:ext cx="7249933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663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BBD1163-8481-48BB-AD69-8455B78CE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3" b="-1"/>
          <a:stretch/>
        </p:blipFill>
        <p:spPr>
          <a:xfrm>
            <a:off x="1187333" y="1327356"/>
            <a:ext cx="6327248" cy="3261468"/>
          </a:xfrm>
          <a:prstGeom prst="rect">
            <a:avLst/>
          </a:prstGeom>
        </p:spPr>
      </p:pic>
      <p:sp>
        <p:nvSpPr>
          <p:cNvPr id="6" name="Google Shape;53;g816fe0c421_1_21">
            <a:extLst>
              <a:ext uri="{FF2B5EF4-FFF2-40B4-BE49-F238E27FC236}">
                <a16:creationId xmlns:a16="http://schemas.microsoft.com/office/drawing/2014/main" id="{E69C8D63-4873-4A56-ACAD-4BCE37842BA0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INTRODUCTION TO CNNs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30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2DF7-2B53-4629-941E-281EA3728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1676400"/>
            <a:ext cx="7086600" cy="1790700"/>
          </a:xfrm>
        </p:spPr>
        <p:txBody>
          <a:bodyPr/>
          <a:lstStyle/>
          <a:p>
            <a:r>
              <a:rPr lang="en-IN" b="1" dirty="0"/>
              <a:t>Prerequisite: </a:t>
            </a:r>
            <a:r>
              <a:rPr lang="en-IN" dirty="0"/>
              <a:t>MATLAB 2019b or MATLAB 2020a</a:t>
            </a:r>
          </a:p>
        </p:txBody>
      </p:sp>
    </p:spTree>
    <p:extLst>
      <p:ext uri="{BB962C8B-B14F-4D97-AF65-F5344CB8AC3E}">
        <p14:creationId xmlns:p14="http://schemas.microsoft.com/office/powerpoint/2010/main" val="3821483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A343-8D8E-4039-BEBB-491DE8F58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34" y="1030998"/>
            <a:ext cx="7908131" cy="722709"/>
          </a:xfrm>
        </p:spPr>
        <p:txBody>
          <a:bodyPr/>
          <a:lstStyle/>
          <a:p>
            <a:r>
              <a:rPr lang="en-IN" dirty="0"/>
              <a:t>How do you classify “/” and “\”?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F5997-F2B2-4307-BE66-731DD47E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0" y="2362672"/>
            <a:ext cx="3590192" cy="1648889"/>
          </a:xfrm>
          <a:prstGeom prst="rect">
            <a:avLst/>
          </a:prstGeom>
        </p:spPr>
      </p:pic>
      <p:sp>
        <p:nvSpPr>
          <p:cNvPr id="6" name="Google Shape;53;g816fe0c421_1_21">
            <a:extLst>
              <a:ext uri="{FF2B5EF4-FFF2-40B4-BE49-F238E27FC236}">
                <a16:creationId xmlns:a16="http://schemas.microsoft.com/office/drawing/2014/main" id="{D4DF342E-2941-4FA7-B4DD-1F6404DCB805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INTRODUCTION TO CNNs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picture containing clock, colorful, hanging, group&#10;&#10;Description automatically generated">
            <a:extLst>
              <a:ext uri="{FF2B5EF4-FFF2-40B4-BE49-F238E27FC236}">
                <a16:creationId xmlns:a16="http://schemas.microsoft.com/office/drawing/2014/main" id="{D39E109B-7E85-4612-8502-994DAE64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45" y="1914548"/>
            <a:ext cx="4491865" cy="2281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C687C8-A2A1-4D3E-93F6-9397276EAA32}"/>
              </a:ext>
            </a:extLst>
          </p:cNvPr>
          <p:cNvSpPr txBox="1"/>
          <p:nvPr/>
        </p:nvSpPr>
        <p:spPr>
          <a:xfrm>
            <a:off x="310289" y="4291781"/>
            <a:ext cx="865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above operation is one among many possibilities that could have been used. The key is to solve the problem of finding these operations to detect features in an image </a:t>
            </a:r>
          </a:p>
        </p:txBody>
      </p:sp>
    </p:spTree>
    <p:extLst>
      <p:ext uri="{BB962C8B-B14F-4D97-AF65-F5344CB8AC3E}">
        <p14:creationId xmlns:p14="http://schemas.microsoft.com/office/powerpoint/2010/main" val="108329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003 CNN More On Edge Detection | Master Data Science">
            <a:extLst>
              <a:ext uri="{FF2B5EF4-FFF2-40B4-BE49-F238E27FC236}">
                <a16:creationId xmlns:a16="http://schemas.microsoft.com/office/drawing/2014/main" id="{E8939676-35AA-4F71-A15B-3E1DE68D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08" y="1849540"/>
            <a:ext cx="5984773" cy="247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3;g816fe0c421_1_21">
            <a:extLst>
              <a:ext uri="{FF2B5EF4-FFF2-40B4-BE49-F238E27FC236}">
                <a16:creationId xmlns:a16="http://schemas.microsoft.com/office/drawing/2014/main" id="{6AB24009-BA39-4259-9DF8-39BA73B165B9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INTRODUCTION TO CNNs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58186-3A6B-4745-B89D-AAF38FD40734}"/>
              </a:ext>
            </a:extLst>
          </p:cNvPr>
          <p:cNvSpPr txBox="1"/>
          <p:nvPr/>
        </p:nvSpPr>
        <p:spPr>
          <a:xfrm>
            <a:off x="1030513" y="936523"/>
            <a:ext cx="6983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WHAT ARE CONVOLUTIONS?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ED5A2-50F7-4F65-9061-8E19D834E9D9}"/>
              </a:ext>
            </a:extLst>
          </p:cNvPr>
          <p:cNvSpPr txBox="1"/>
          <p:nvPr/>
        </p:nvSpPr>
        <p:spPr>
          <a:xfrm>
            <a:off x="1607574" y="4601495"/>
            <a:ext cx="194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A8FAA-B9B4-4711-92B5-E27FD21FC431}"/>
              </a:ext>
            </a:extLst>
          </p:cNvPr>
          <p:cNvSpPr txBox="1"/>
          <p:nvPr/>
        </p:nvSpPr>
        <p:spPr>
          <a:xfrm>
            <a:off x="3883742" y="4580553"/>
            <a:ext cx="194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KERNEL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AD082-A999-4F0B-A448-F608F0EC83E3}"/>
              </a:ext>
            </a:extLst>
          </p:cNvPr>
          <p:cNvSpPr txBox="1"/>
          <p:nvPr/>
        </p:nvSpPr>
        <p:spPr>
          <a:xfrm>
            <a:off x="5911645" y="4587167"/>
            <a:ext cx="194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CONVOLVED IMAGE</a:t>
            </a:r>
          </a:p>
        </p:txBody>
      </p:sp>
    </p:spTree>
    <p:extLst>
      <p:ext uri="{BB962C8B-B14F-4D97-AF65-F5344CB8AC3E}">
        <p14:creationId xmlns:p14="http://schemas.microsoft.com/office/powerpoint/2010/main" val="798774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FADA00-A3D1-4EAB-AF5F-7E7539468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831" y="2062930"/>
            <a:ext cx="8362336" cy="3157999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Inputs can be really big, especially for higher resolution images.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This will increase the number of parameters in the hidden layers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 it will be difficult to get that much data to prevent the model from overfitting.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To not be stuck using very small images, we need to perform convolution.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7BE1F-B1DC-4122-96F1-3B9645530288}"/>
              </a:ext>
            </a:extLst>
          </p:cNvPr>
          <p:cNvSpPr txBox="1"/>
          <p:nvPr/>
        </p:nvSpPr>
        <p:spPr>
          <a:xfrm>
            <a:off x="1968909" y="1025013"/>
            <a:ext cx="5206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dirty="0"/>
              <a:t>WHY CONVOLUTIONS? </a:t>
            </a:r>
          </a:p>
        </p:txBody>
      </p:sp>
      <p:sp>
        <p:nvSpPr>
          <p:cNvPr id="5" name="Google Shape;53;g816fe0c421_1_21">
            <a:extLst>
              <a:ext uri="{FF2B5EF4-FFF2-40B4-BE49-F238E27FC236}">
                <a16:creationId xmlns:a16="http://schemas.microsoft.com/office/drawing/2014/main" id="{A6E55034-575F-4B19-A091-4F9E381970D1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INTRODUCTION TO CNNs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8606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onvolution GIFs - Get the best GIF on GIPHY">
            <a:extLst>
              <a:ext uri="{FF2B5EF4-FFF2-40B4-BE49-F238E27FC236}">
                <a16:creationId xmlns:a16="http://schemas.microsoft.com/office/drawing/2014/main" id="{9664CF8B-5D54-41CE-928F-C77B22A823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328535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3;g816fe0c421_1_21">
            <a:extLst>
              <a:ext uri="{FF2B5EF4-FFF2-40B4-BE49-F238E27FC236}">
                <a16:creationId xmlns:a16="http://schemas.microsoft.com/office/drawing/2014/main" id="{C2A742E3-CE5D-4AEC-B860-A1D3A0A67058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INTRODUCTION TO CNNs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6D6D7-B5ED-426C-BD51-D11756F4B120}"/>
              </a:ext>
            </a:extLst>
          </p:cNvPr>
          <p:cNvSpPr txBox="1"/>
          <p:nvPr/>
        </p:nvSpPr>
        <p:spPr>
          <a:xfrm>
            <a:off x="505132" y="966019"/>
            <a:ext cx="8133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dirty="0"/>
              <a:t>HOW TO PERFROM CONVOLUTIONS?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7D84B-42F7-4A75-9095-10A5BF2A5ED4}"/>
              </a:ext>
            </a:extLst>
          </p:cNvPr>
          <p:cNvSpPr txBox="1"/>
          <p:nvPr/>
        </p:nvSpPr>
        <p:spPr>
          <a:xfrm>
            <a:off x="7514581" y="2706329"/>
            <a:ext cx="1363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NOTE: </a:t>
            </a:r>
            <a:r>
              <a:rPr lang="en-IN" dirty="0"/>
              <a:t>Image shrinks after convolution</a:t>
            </a:r>
          </a:p>
        </p:txBody>
      </p:sp>
    </p:spTree>
    <p:extLst>
      <p:ext uri="{BB962C8B-B14F-4D97-AF65-F5344CB8AC3E}">
        <p14:creationId xmlns:p14="http://schemas.microsoft.com/office/powerpoint/2010/main" val="2169534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7C40112-655D-40A9-BBF9-DC5B16CAA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272" y="1838747"/>
            <a:ext cx="7543800" cy="12417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When an </a:t>
            </a:r>
            <a:r>
              <a:rPr lang="en-IN" dirty="0" err="1"/>
              <a:t>nxn</a:t>
            </a:r>
            <a:r>
              <a:rPr lang="en-IN" dirty="0"/>
              <a:t> image is convolved with a </a:t>
            </a:r>
            <a:r>
              <a:rPr lang="en-IN" dirty="0" err="1"/>
              <a:t>fxf</a:t>
            </a:r>
            <a:r>
              <a:rPr lang="en-IN" dirty="0"/>
              <a:t> filter, the resulting image will have the dimensions</a:t>
            </a:r>
          </a:p>
          <a:p>
            <a:pPr marL="95250" indent="0"/>
            <a:endParaRPr lang="en-IN" dirty="0"/>
          </a:p>
          <a:p>
            <a:pPr marL="95250" indent="0"/>
            <a:r>
              <a:rPr lang="en-IN" sz="2400" dirty="0"/>
              <a:t>(n-f+1)x(n-f+1)</a:t>
            </a:r>
          </a:p>
          <a:p>
            <a:pPr marL="38100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81000" indent="-285750" algn="l">
              <a:buFont typeface="Arial" panose="020B0604020202020204" pitchFamily="34" charset="0"/>
              <a:buChar char="•"/>
            </a:pPr>
            <a:r>
              <a:rPr lang="en-IN" dirty="0"/>
              <a:t>By convention, f is always an odd number.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By having a pixel with an odd dimensionality, we have a central pixel in the image using which the position of the filter can be easily determined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F52B5-E37A-4059-9FB6-AA009EAE3612}"/>
              </a:ext>
            </a:extLst>
          </p:cNvPr>
          <p:cNvSpPr txBox="1"/>
          <p:nvPr/>
        </p:nvSpPr>
        <p:spPr>
          <a:xfrm>
            <a:off x="505132" y="966019"/>
            <a:ext cx="8133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dirty="0"/>
              <a:t>HOW TO PERFROM CONVOLUTIONS? </a:t>
            </a:r>
          </a:p>
        </p:txBody>
      </p:sp>
    </p:spTree>
    <p:extLst>
      <p:ext uri="{BB962C8B-B14F-4D97-AF65-F5344CB8AC3E}">
        <p14:creationId xmlns:p14="http://schemas.microsoft.com/office/powerpoint/2010/main" val="168623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7F9AC8F-E056-4AF2-A3D4-F5257851C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464" y="1531610"/>
            <a:ext cx="8664677" cy="12417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These kernels work for simple features like edges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What about for more complicated features like the eyes of a person? How do you define a kernel that can find these features? We need </a:t>
            </a:r>
            <a:r>
              <a:rPr lang="en-IN" b="1" dirty="0"/>
              <a:t>“LEARN” </a:t>
            </a:r>
            <a:r>
              <a:rPr lang="en-IN" dirty="0"/>
              <a:t>these features automatically</a:t>
            </a:r>
          </a:p>
        </p:txBody>
      </p:sp>
      <p:pic>
        <p:nvPicPr>
          <p:cNvPr id="11266" name="Picture 2" descr="Sobel Filter / Edge Detector in Image Processing - Bench Partner">
            <a:extLst>
              <a:ext uri="{FF2B5EF4-FFF2-40B4-BE49-F238E27FC236}">
                <a16:creationId xmlns:a16="http://schemas.microsoft.com/office/drawing/2014/main" id="{C6FD3B76-93B9-4DE9-BFD2-D7E527B51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5" y="2773310"/>
            <a:ext cx="3301812" cy="207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onvolutions: Image convolution examples - AI Shack">
            <a:extLst>
              <a:ext uri="{FF2B5EF4-FFF2-40B4-BE49-F238E27FC236}">
                <a16:creationId xmlns:a16="http://schemas.microsoft.com/office/drawing/2014/main" id="{228095A2-ECBA-4694-8FCB-D7B8B647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62" y="2498042"/>
            <a:ext cx="3301812" cy="252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84EC5-CC6E-4979-B33A-478FBCF45E4F}"/>
              </a:ext>
            </a:extLst>
          </p:cNvPr>
          <p:cNvSpPr txBox="1"/>
          <p:nvPr/>
        </p:nvSpPr>
        <p:spPr>
          <a:xfrm>
            <a:off x="1644445" y="891848"/>
            <a:ext cx="5855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NEED FOR CNNs </a:t>
            </a:r>
          </a:p>
        </p:txBody>
      </p:sp>
      <p:sp>
        <p:nvSpPr>
          <p:cNvPr id="8" name="Google Shape;53;g816fe0c421_1_21">
            <a:extLst>
              <a:ext uri="{FF2B5EF4-FFF2-40B4-BE49-F238E27FC236}">
                <a16:creationId xmlns:a16="http://schemas.microsoft.com/office/drawing/2014/main" id="{8CD238F0-16A3-4BF5-947B-68BA14091F48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INTRODUCTION TO CNNs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560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FB00-F8F6-4467-AF9C-990CE5DC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42976"/>
            <a:ext cx="6858000" cy="789384"/>
          </a:xfrm>
        </p:spPr>
        <p:txBody>
          <a:bodyPr/>
          <a:lstStyle/>
          <a:p>
            <a:r>
              <a:rPr lang="en-IN" dirty="0"/>
              <a:t>PADDING</a:t>
            </a:r>
          </a:p>
        </p:txBody>
      </p:sp>
      <p:pic>
        <p:nvPicPr>
          <p:cNvPr id="13314" name="Picture 2" descr="What is Padding in Convolutional Neural Network's(CNN's) padding">
            <a:extLst>
              <a:ext uri="{FF2B5EF4-FFF2-40B4-BE49-F238E27FC236}">
                <a16:creationId xmlns:a16="http://schemas.microsoft.com/office/drawing/2014/main" id="{8E487504-2A74-42A6-81E7-9242E54E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843088"/>
            <a:ext cx="63436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39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B4848-BB75-4927-94DD-B92AB710D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07370"/>
            <a:ext cx="6858000" cy="766801"/>
          </a:xfrm>
        </p:spPr>
        <p:txBody>
          <a:bodyPr/>
          <a:lstStyle/>
          <a:p>
            <a:r>
              <a:rPr lang="en-IN" dirty="0"/>
              <a:t>PADDING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8901A-A736-4893-BCD1-98D37450E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722" y="1713386"/>
            <a:ext cx="8642555" cy="12417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After convolution, the image shrinks. So, we can’t use this operator multiple times as it would converge to 1x1.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The filter overlaps many more times with central pixels than with those at the corners.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Pixels at the edges aren’t used as much for convolution as the pixels in the centre.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We can add padded layers so as to ensure that the image output after adding convolution is the same as the input image.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There are two types of convolutions – valid convolutions and same convolutions.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In valid convolutions the output size of the resulting image becomes – (n-f+1) x (n-f+1)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In same convolutions, the output size is the same as the input size, i.e., n. </a:t>
            </a:r>
          </a:p>
          <a:p>
            <a:pPr marL="95250" indent="0" algn="l"/>
            <a:r>
              <a:rPr lang="en-IN" dirty="0"/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Google Shape;53;g816fe0c421_1_21">
            <a:extLst>
              <a:ext uri="{FF2B5EF4-FFF2-40B4-BE49-F238E27FC236}">
                <a16:creationId xmlns:a16="http://schemas.microsoft.com/office/drawing/2014/main" id="{F4CABB32-C868-4029-B67C-3D2ABFD4F81B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Arial"/>
                <a:cs typeface="Arial"/>
                <a:sym typeface="Varela"/>
              </a:rPr>
              <a:t>INTRODUCTION TO CNNs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636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35DA-8E18-44A8-84DE-2F3C54508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994" y="-188120"/>
            <a:ext cx="6858000" cy="1790700"/>
          </a:xfrm>
        </p:spPr>
        <p:txBody>
          <a:bodyPr/>
          <a:lstStyle/>
          <a:p>
            <a:r>
              <a:rPr lang="en-IN" dirty="0"/>
              <a:t>STRIDED CONVOLUTIONS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7AACAB1-4675-41D9-9E25-D794AB58B7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64" y="2011027"/>
            <a:ext cx="3031332" cy="292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21202E-2150-4781-8606-7270A8D97E7F}"/>
              </a:ext>
            </a:extLst>
          </p:cNvPr>
          <p:cNvSpPr/>
          <p:nvPr/>
        </p:nvSpPr>
        <p:spPr>
          <a:xfrm>
            <a:off x="414337" y="1652915"/>
            <a:ext cx="8129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strided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convolution, we stride over ‘s’ nodes while convolving as shown in the example below: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997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C5F096-259C-45EC-B978-77B6E9554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480" y="1673748"/>
            <a:ext cx="8451057" cy="1241700"/>
          </a:xfrm>
        </p:spPr>
        <p:txBody>
          <a:bodyPr/>
          <a:lstStyle/>
          <a:p>
            <a:pPr lvl="0" algn="just">
              <a:buFont typeface="Arial" panose="020B0604020202020204" pitchFamily="34" charset="0"/>
              <a:buChar char="•"/>
            </a:pPr>
            <a:r>
              <a:rPr lang="en-IN" dirty="0"/>
              <a:t>The resulting dimension of the output combining padding and striding is given by: 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((n + 2p -f)/s)+1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In case the above computation doesn’t result in an integer, then the result is rounded down by convention.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Convolving in 3 dimensions will need to be carried out for RGB images. The filter thus will be 3x3x3 and not 3x3.  The last (3) denoting the number of channels.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DA00A3-FBF2-4502-974F-176891E71A90}"/>
              </a:ext>
            </a:extLst>
          </p:cNvPr>
          <p:cNvSpPr txBox="1">
            <a:spLocks/>
          </p:cNvSpPr>
          <p:nvPr/>
        </p:nvSpPr>
        <p:spPr>
          <a:xfrm>
            <a:off x="1092994" y="-18812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/>
              <a:t>STRIDED CONVOLUTIONS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641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816fe0c421_1_16"/>
          <p:cNvSpPr/>
          <p:nvPr/>
        </p:nvSpPr>
        <p:spPr>
          <a:xfrm>
            <a:off x="-13525" y="-4500"/>
            <a:ext cx="9144000" cy="5143500"/>
          </a:xfrm>
          <a:prstGeom prst="rect">
            <a:avLst/>
          </a:prstGeom>
          <a:solidFill>
            <a:srgbClr val="005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816fe0c421_1_16"/>
          <p:cNvSpPr txBox="1"/>
          <p:nvPr/>
        </p:nvSpPr>
        <p:spPr>
          <a:xfrm>
            <a:off x="-1" y="0"/>
            <a:ext cx="91305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  <a:endParaRPr sz="7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AED0-10E7-4BEA-9513-202FB1DA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53230"/>
            <a:ext cx="6858000" cy="675084"/>
          </a:xfrm>
        </p:spPr>
        <p:txBody>
          <a:bodyPr/>
          <a:lstStyle/>
          <a:p>
            <a:r>
              <a:rPr lang="en-IN" dirty="0"/>
              <a:t>ONE LAYER OF A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0D18A-3F1F-42BD-B97B-D73CDCDE8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50" y="1950899"/>
            <a:ext cx="8465344" cy="282112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RECALL: The standard form of the output of a neural network will look like:</a:t>
            </a:r>
          </a:p>
          <a:p>
            <a:r>
              <a:rPr lang="en-IN" dirty="0"/>
              <a:t> Z</a:t>
            </a:r>
            <a:r>
              <a:rPr lang="en-IN" baseline="30000" dirty="0"/>
              <a:t>[1] </a:t>
            </a:r>
            <a:r>
              <a:rPr lang="en-IN" dirty="0"/>
              <a:t>= W</a:t>
            </a:r>
            <a:r>
              <a:rPr lang="en-IN" baseline="30000" dirty="0"/>
              <a:t>[1]</a:t>
            </a:r>
            <a:r>
              <a:rPr lang="en-IN" dirty="0"/>
              <a:t> a </a:t>
            </a:r>
            <a:r>
              <a:rPr lang="en-IN" baseline="30000" dirty="0"/>
              <a:t>[0]</a:t>
            </a:r>
            <a:r>
              <a:rPr lang="en-IN" dirty="0"/>
              <a:t> + b</a:t>
            </a:r>
            <a:r>
              <a:rPr lang="en-IN" baseline="30000" dirty="0"/>
              <a:t>[1]</a:t>
            </a:r>
            <a:endParaRPr lang="en-I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a </a:t>
            </a:r>
            <a:r>
              <a:rPr lang="en-IN" baseline="30000" dirty="0"/>
              <a:t>[1] </a:t>
            </a:r>
            <a:r>
              <a:rPr lang="en-IN" dirty="0"/>
              <a:t>= g(z</a:t>
            </a:r>
            <a:r>
              <a:rPr lang="en-IN" baseline="30000" dirty="0"/>
              <a:t>[1]</a:t>
            </a:r>
            <a:r>
              <a:rPr lang="en-IN" dirty="0"/>
              <a:t>), where g is a function which introduces some non-linearity in the output. G can be the sigmoid function as mentioned before.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The output of the convolution is added with a bias and then </a:t>
            </a:r>
            <a:r>
              <a:rPr lang="en-IN" dirty="0" err="1"/>
              <a:t>ReLU</a:t>
            </a:r>
            <a:r>
              <a:rPr lang="en-IN" dirty="0"/>
              <a:t> (a non-linearity) is applied on it to get the output of the Conv layer.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428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985D0-C03F-44CC-8125-139571879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5009" y="348855"/>
            <a:ext cx="9294018" cy="1241700"/>
          </a:xfrm>
        </p:spPr>
        <p:txBody>
          <a:bodyPr/>
          <a:lstStyle/>
          <a:p>
            <a:r>
              <a:rPr lang="en-IN" sz="3500" dirty="0"/>
              <a:t>Why is </a:t>
            </a:r>
            <a:r>
              <a:rPr lang="en-IN" sz="3500" dirty="0" err="1"/>
              <a:t>ReLU</a:t>
            </a:r>
            <a:r>
              <a:rPr lang="en-IN" sz="3500" dirty="0"/>
              <a:t> preferred over Sigmoid/Tanh?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94859-8BE7-46B3-89CA-3AB889578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47" y="1647703"/>
            <a:ext cx="8622506" cy="12417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 general problem with both the sigmoid and tanh functions is that they saturate.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This means that large values snap to 1.0 and small values snap to -1 or 0 for tanh and sigmoid respectively.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Once saturated, it becomes challenging for the learning algorithm to continue to adapt the weights to improve the performance of the model: Information eventually </a:t>
            </a:r>
            <a:r>
              <a:rPr lang="en-US" dirty="0" err="1"/>
              <a:t>degreades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Layers deep in large networks using these nonlinear activation functions fail to receive useful gradient information.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change in error with each additional layer fails to reduce – this is called the vanishing gradient problem </a:t>
            </a:r>
          </a:p>
          <a:p>
            <a:pPr marL="95250" indent="0"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439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496BA9-EF7E-4471-A023-A66AC7CBD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887" y="1444350"/>
            <a:ext cx="8558213" cy="12417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Adoption of </a:t>
            </a:r>
            <a:r>
              <a:rPr lang="en-US" dirty="0" err="1"/>
              <a:t>ReLU</a:t>
            </a:r>
            <a:r>
              <a:rPr lang="en-US" dirty="0"/>
              <a:t> is one of the few milestones in the deep learning revolution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 node or unit that implements this activation function is referred to as a </a:t>
            </a:r>
            <a:r>
              <a:rPr lang="en-US" b="1" dirty="0"/>
              <a:t>rectified linear activation unit</a:t>
            </a:r>
            <a:r>
              <a:rPr lang="en-US" dirty="0"/>
              <a:t>, or </a:t>
            </a:r>
            <a:r>
              <a:rPr lang="en-US" dirty="0" err="1"/>
              <a:t>ReLU</a:t>
            </a:r>
            <a:r>
              <a:rPr lang="en-US" dirty="0"/>
              <a:t> for short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is much simpler to compute than sigmoid/tanh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Neural networks are easier to optimize if the behavior is approximately linear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Overcomes the vanishing gradient problem, allowing deeper networks to be trained </a:t>
            </a:r>
          </a:p>
          <a:p>
            <a:pPr marL="95250" indent="0"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8434" name="Picture 2" descr="Rectified Linear Units (ReLU) in Deep Learning | Kaggle">
            <a:extLst>
              <a:ext uri="{FF2B5EF4-FFF2-40B4-BE49-F238E27FC236}">
                <a16:creationId xmlns:a16="http://schemas.microsoft.com/office/drawing/2014/main" id="{E9640D16-99B7-4E8E-8F04-0AD666010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62" y="3452240"/>
            <a:ext cx="2504676" cy="16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272297-21DD-4230-AE48-54B6F916D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5009" y="304079"/>
            <a:ext cx="9294018" cy="1241700"/>
          </a:xfrm>
        </p:spPr>
        <p:txBody>
          <a:bodyPr/>
          <a:lstStyle/>
          <a:p>
            <a:r>
              <a:rPr lang="en-IN" sz="3500" dirty="0"/>
              <a:t>Why is </a:t>
            </a:r>
            <a:r>
              <a:rPr lang="en-IN" sz="3500" dirty="0" err="1"/>
              <a:t>ReLU</a:t>
            </a:r>
            <a:r>
              <a:rPr lang="en-IN" sz="3500" dirty="0"/>
              <a:t> preferred over Sigmoid/Tanh? </a:t>
            </a:r>
          </a:p>
        </p:txBody>
      </p:sp>
    </p:spTree>
    <p:extLst>
      <p:ext uri="{BB962C8B-B14F-4D97-AF65-F5344CB8AC3E}">
        <p14:creationId xmlns:p14="http://schemas.microsoft.com/office/powerpoint/2010/main" val="2114489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4BC3-42BB-4089-AEB2-F427BBBCA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TYPICAL ARCHITECTURE OF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EDD53-4B27-41E4-BB56-F24DF62DB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What are common features of popular CNNs? </a:t>
            </a:r>
          </a:p>
        </p:txBody>
      </p:sp>
    </p:spTree>
    <p:extLst>
      <p:ext uri="{BB962C8B-B14F-4D97-AF65-F5344CB8AC3E}">
        <p14:creationId xmlns:p14="http://schemas.microsoft.com/office/powerpoint/2010/main" val="962664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C19D-070A-44CE-BB8C-0FC1B18E4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Pooling Layers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D4CE7-4716-4FD6-A1A6-8C41B8E96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Why are they used? </a:t>
            </a:r>
          </a:p>
        </p:txBody>
      </p:sp>
    </p:spTree>
    <p:extLst>
      <p:ext uri="{BB962C8B-B14F-4D97-AF65-F5344CB8AC3E}">
        <p14:creationId xmlns:p14="http://schemas.microsoft.com/office/powerpoint/2010/main" val="3696959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0C20-6307-42A0-8222-853AF5164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690" y="1060372"/>
            <a:ext cx="7236619" cy="660797"/>
          </a:xfrm>
        </p:spPr>
        <p:txBody>
          <a:bodyPr/>
          <a:lstStyle/>
          <a:p>
            <a:r>
              <a:rPr lang="en-IN" dirty="0"/>
              <a:t>Why Pooling?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0BEFC-D7E9-472E-A3FD-67C39E2F3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428" y="1721169"/>
            <a:ext cx="7983141" cy="12417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Pooling layers are used to reduce the size of the representation to speed up computation as well as to make feature detection more robust.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Two types of pooling: Max pooling &amp; average pooling (not used much anymore)</a:t>
            </a:r>
          </a:p>
        </p:txBody>
      </p:sp>
      <p:pic>
        <p:nvPicPr>
          <p:cNvPr id="20484" name="Picture 4" descr="Introduction to Convolutional Neural Network (CNN) using Tensorflow">
            <a:extLst>
              <a:ext uri="{FF2B5EF4-FFF2-40B4-BE49-F238E27FC236}">
                <a16:creationId xmlns:a16="http://schemas.microsoft.com/office/drawing/2014/main" id="{673683C2-7138-4115-963F-13A59B2096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59" y="2857874"/>
            <a:ext cx="4079082" cy="202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63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5B97-2525-42F1-AB65-51E3565AA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709" y="1060372"/>
            <a:ext cx="6936581" cy="660797"/>
          </a:xfrm>
        </p:spPr>
        <p:txBody>
          <a:bodyPr/>
          <a:lstStyle/>
          <a:p>
            <a:r>
              <a:rPr lang="en-IN" dirty="0"/>
              <a:t>What is max pooling?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4FA58-A010-4518-B558-A6940E8D9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336" y="1822847"/>
            <a:ext cx="8558213" cy="12417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In Max pooling, the maximum value in the region of consideration is taken (which depends on the size of the hyperparameter ‘f’ chosen).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Since both f and s are chosen beforehand, there is nothing to be learnt.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If input is 2D, output will also be 2D. If input is 3D, so will be the output.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The size of the output can be determined using the same formula we used for convolution, i.e., output size = n+2p-f/s +1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Similarly, average pooling will calculate the average of the given region of consideration of the input. </a:t>
            </a:r>
          </a:p>
          <a:p>
            <a:pPr marL="95250" indent="0" algn="just"/>
            <a:endParaRPr lang="en-IN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1113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C934-17C6-4034-BCF1-1C75495A5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Fully Connected Layers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5AD1D-8DA5-4BBC-8E1E-7D67EA3E85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The layers that make sense of everything </a:t>
            </a:r>
          </a:p>
        </p:txBody>
      </p:sp>
    </p:spTree>
    <p:extLst>
      <p:ext uri="{BB962C8B-B14F-4D97-AF65-F5344CB8AC3E}">
        <p14:creationId xmlns:p14="http://schemas.microsoft.com/office/powerpoint/2010/main" val="1622455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93EC-7F9F-4D52-8F17-50C7DCF26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64406"/>
            <a:ext cx="6858000" cy="589359"/>
          </a:xfrm>
        </p:spPr>
        <p:txBody>
          <a:bodyPr/>
          <a:lstStyle/>
          <a:p>
            <a:r>
              <a:rPr lang="en-IN" sz="3000" dirty="0"/>
              <a:t>What is the function of FC layers?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03E36-BAF0-4133-9316-A052B415B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625" y="1879996"/>
            <a:ext cx="8179594" cy="29206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Fully connected layers do the job of actually producing the output required from the  activations obtained thus far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For example, a fully connected layer is the one which computes the probabilities that the object belongs to one of ‘n’ classes in a classification problem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It is also responsible for returning the coordinates of the object in a localization or detection problem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A flattened row vector is computed prior to being evaluated by an FC layer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In an FC layer, each neuron of the input is connected  to the output fully </a:t>
            </a:r>
          </a:p>
        </p:txBody>
      </p:sp>
    </p:spTree>
    <p:extLst>
      <p:ext uri="{BB962C8B-B14F-4D97-AF65-F5344CB8AC3E}">
        <p14:creationId xmlns:p14="http://schemas.microsoft.com/office/powerpoint/2010/main" val="4003022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7DC4-0372-4BBB-AF93-3F55D523B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129" y="894280"/>
            <a:ext cx="6858000" cy="823972"/>
          </a:xfrm>
        </p:spPr>
        <p:txBody>
          <a:bodyPr/>
          <a:lstStyle/>
          <a:p>
            <a:r>
              <a:rPr lang="en-IN" dirty="0"/>
              <a:t>Example of a CNN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3507B62-0085-4044-8D13-AD39421DEA1E}"/>
              </a:ext>
            </a:extLst>
          </p:cNvPr>
          <p:cNvSpPr/>
          <p:nvPr/>
        </p:nvSpPr>
        <p:spPr>
          <a:xfrm>
            <a:off x="371470" y="2001902"/>
            <a:ext cx="1243013" cy="52149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292EE-9ED3-4F6B-BF71-44D442B6F150}"/>
              </a:ext>
            </a:extLst>
          </p:cNvPr>
          <p:cNvSpPr txBox="1"/>
          <p:nvPr/>
        </p:nvSpPr>
        <p:spPr>
          <a:xfrm>
            <a:off x="336946" y="2605684"/>
            <a:ext cx="12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Size of </a:t>
            </a:r>
            <a:r>
              <a:rPr lang="en-IN" b="1" dirty="0"/>
              <a:t>39x39x3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813EA5F7-15D5-44D1-B7AA-252259C85C46}"/>
              </a:ext>
            </a:extLst>
          </p:cNvPr>
          <p:cNvSpPr/>
          <p:nvPr/>
        </p:nvSpPr>
        <p:spPr>
          <a:xfrm>
            <a:off x="1928808" y="2001902"/>
            <a:ext cx="1243013" cy="52149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B8C86-8068-4309-B87B-A95C09699E72}"/>
              </a:ext>
            </a:extLst>
          </p:cNvPr>
          <p:cNvSpPr txBox="1"/>
          <p:nvPr/>
        </p:nvSpPr>
        <p:spPr>
          <a:xfrm>
            <a:off x="1307672" y="2571750"/>
            <a:ext cx="18811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10x 3x3 Filters </a:t>
            </a:r>
          </a:p>
          <a:p>
            <a:pPr algn="ctr"/>
            <a:r>
              <a:rPr lang="en-IN" dirty="0"/>
              <a:t>Stride(s) = 1</a:t>
            </a:r>
          </a:p>
          <a:p>
            <a:pPr algn="ctr"/>
            <a:r>
              <a:rPr lang="en-IN" dirty="0"/>
              <a:t>Padding (p) = 0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Output = (39 + 2x0 – 3)/1 +1 = 37 </a:t>
            </a:r>
          </a:p>
          <a:p>
            <a:pPr algn="ctr"/>
            <a:endParaRPr lang="en-IN" dirty="0"/>
          </a:p>
          <a:p>
            <a:pPr algn="ctr"/>
            <a:r>
              <a:rPr lang="en-IN" b="1" dirty="0"/>
              <a:t> 37 x 37 x 10 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117C155D-FCA1-42C8-93A2-88796CC34EFE}"/>
              </a:ext>
            </a:extLst>
          </p:cNvPr>
          <p:cNvSpPr/>
          <p:nvPr/>
        </p:nvSpPr>
        <p:spPr>
          <a:xfrm>
            <a:off x="3486146" y="1989311"/>
            <a:ext cx="1243013" cy="52149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C5E2D-666A-41AE-9B30-6F75A81D225E}"/>
              </a:ext>
            </a:extLst>
          </p:cNvPr>
          <p:cNvSpPr txBox="1"/>
          <p:nvPr/>
        </p:nvSpPr>
        <p:spPr>
          <a:xfrm>
            <a:off x="3084010" y="2595252"/>
            <a:ext cx="18811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20x 5x5 Filters </a:t>
            </a:r>
          </a:p>
          <a:p>
            <a:pPr algn="ctr"/>
            <a:r>
              <a:rPr lang="en-IN" dirty="0"/>
              <a:t>Stride(s) = 2</a:t>
            </a:r>
          </a:p>
          <a:p>
            <a:pPr algn="ctr"/>
            <a:r>
              <a:rPr lang="en-IN" dirty="0"/>
              <a:t>Padding (p) = 0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Output = (37 + 2x0 – 5)/2 +1 = 17 </a:t>
            </a:r>
          </a:p>
          <a:p>
            <a:pPr algn="ctr"/>
            <a:endParaRPr lang="en-IN" dirty="0"/>
          </a:p>
          <a:p>
            <a:pPr algn="ctr"/>
            <a:r>
              <a:rPr lang="en-IN" b="1" dirty="0"/>
              <a:t> 17  x 17 x 20 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7A0C7312-0E85-4A1E-A4D5-B4A9AAD4FA11}"/>
              </a:ext>
            </a:extLst>
          </p:cNvPr>
          <p:cNvSpPr/>
          <p:nvPr/>
        </p:nvSpPr>
        <p:spPr>
          <a:xfrm>
            <a:off x="5043484" y="1975024"/>
            <a:ext cx="1243013" cy="52149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DB259-6FB8-48CF-B94E-0C389E0C1DBD}"/>
              </a:ext>
            </a:extLst>
          </p:cNvPr>
          <p:cNvSpPr txBox="1"/>
          <p:nvPr/>
        </p:nvSpPr>
        <p:spPr>
          <a:xfrm>
            <a:off x="4822850" y="2620825"/>
            <a:ext cx="18811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40x 5x5 Filters </a:t>
            </a:r>
          </a:p>
          <a:p>
            <a:pPr algn="ctr"/>
            <a:r>
              <a:rPr lang="en-IN" dirty="0"/>
              <a:t>Stride(s) = 2</a:t>
            </a:r>
          </a:p>
          <a:p>
            <a:pPr algn="ctr"/>
            <a:r>
              <a:rPr lang="en-IN" dirty="0"/>
              <a:t>Padding (p) = 0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Output =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(17 + 2x0 – 5)/2 +1 = 7 </a:t>
            </a:r>
          </a:p>
          <a:p>
            <a:pPr algn="ctr"/>
            <a:endParaRPr lang="en-IN" dirty="0"/>
          </a:p>
          <a:p>
            <a:pPr algn="ctr"/>
            <a:r>
              <a:rPr lang="en-IN" b="1" dirty="0"/>
              <a:t> 7  x 7 x 40 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56C2636-6422-42BA-8859-6A7828B9CC00}"/>
              </a:ext>
            </a:extLst>
          </p:cNvPr>
          <p:cNvSpPr/>
          <p:nvPr/>
        </p:nvSpPr>
        <p:spPr>
          <a:xfrm>
            <a:off x="6622249" y="1985456"/>
            <a:ext cx="1243013" cy="52149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Flatten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3A80E-6139-4DC0-B94D-7A9CDA9FC3C4}"/>
              </a:ext>
            </a:extLst>
          </p:cNvPr>
          <p:cNvSpPr txBox="1"/>
          <p:nvPr/>
        </p:nvSpPr>
        <p:spPr>
          <a:xfrm>
            <a:off x="7700963" y="2165569"/>
            <a:ext cx="1243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1960 x  1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E1201044-EB19-4ECD-9499-CEAD3C0375B0}"/>
              </a:ext>
            </a:extLst>
          </p:cNvPr>
          <p:cNvSpPr/>
          <p:nvPr/>
        </p:nvSpPr>
        <p:spPr>
          <a:xfrm>
            <a:off x="6665116" y="2852722"/>
            <a:ext cx="1243013" cy="52149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FC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11B4D81C-7278-40D1-85C6-B56BD1185570}"/>
              </a:ext>
            </a:extLst>
          </p:cNvPr>
          <p:cNvSpPr/>
          <p:nvPr/>
        </p:nvSpPr>
        <p:spPr>
          <a:xfrm>
            <a:off x="6665116" y="3727726"/>
            <a:ext cx="1243013" cy="52149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1F3A5-3068-4BCD-A4A4-B25BA7D3933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614483" y="2262649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01B712-275F-46A1-B836-900904FBE0EA}"/>
              </a:ext>
            </a:extLst>
          </p:cNvPr>
          <p:cNvCxnSpPr>
            <a:cxnSpLocks/>
          </p:cNvCxnSpPr>
          <p:nvPr/>
        </p:nvCxnSpPr>
        <p:spPr>
          <a:xfrm>
            <a:off x="3171821" y="2250058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073AA9-0902-4B08-932E-BDD5DEA584F9}"/>
              </a:ext>
            </a:extLst>
          </p:cNvPr>
          <p:cNvCxnSpPr>
            <a:cxnSpLocks/>
          </p:cNvCxnSpPr>
          <p:nvPr/>
        </p:nvCxnSpPr>
        <p:spPr>
          <a:xfrm>
            <a:off x="4729159" y="2235771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4F056B-1DB1-4904-AE13-30CE90578E69}"/>
              </a:ext>
            </a:extLst>
          </p:cNvPr>
          <p:cNvCxnSpPr>
            <a:cxnSpLocks/>
          </p:cNvCxnSpPr>
          <p:nvPr/>
        </p:nvCxnSpPr>
        <p:spPr>
          <a:xfrm>
            <a:off x="6286497" y="2246203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76447E-4E2D-4913-B7EC-ADF20766740C}"/>
              </a:ext>
            </a:extLst>
          </p:cNvPr>
          <p:cNvCxnSpPr>
            <a:cxnSpLocks/>
          </p:cNvCxnSpPr>
          <p:nvPr/>
        </p:nvCxnSpPr>
        <p:spPr>
          <a:xfrm>
            <a:off x="7291383" y="2552698"/>
            <a:ext cx="4762" cy="28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A8DD92-9236-4C3A-86E7-8AAA61078BEB}"/>
              </a:ext>
            </a:extLst>
          </p:cNvPr>
          <p:cNvCxnSpPr>
            <a:cxnSpLocks/>
          </p:cNvCxnSpPr>
          <p:nvPr/>
        </p:nvCxnSpPr>
        <p:spPr>
          <a:xfrm>
            <a:off x="7281860" y="3440130"/>
            <a:ext cx="4762" cy="28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0189A25-58C4-4CA5-B848-25D95B45CEA2}"/>
              </a:ext>
            </a:extLst>
          </p:cNvPr>
          <p:cNvSpPr/>
          <p:nvPr/>
        </p:nvSpPr>
        <p:spPr>
          <a:xfrm>
            <a:off x="85266" y="4413618"/>
            <a:ext cx="9058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Remember that as you go deeper into a neural network, the height and width of the image will decrease and the number of channels (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IN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will increase.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044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16fe0c421_1_21"/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Story – </a:t>
            </a:r>
            <a:r>
              <a:rPr lang="en-IN" sz="1800" b="1" i="0" u="none" strike="noStrike" cap="none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Mask/No-Mask Detector 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816fe0c421_1_21"/>
          <p:cNvSpPr/>
          <p:nvPr/>
        </p:nvSpPr>
        <p:spPr>
          <a:xfrm>
            <a:off x="183300" y="949323"/>
            <a:ext cx="8467500" cy="1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Real time detection of masks/no masks </a:t>
            </a:r>
          </a:p>
          <a:p>
            <a:pPr marL="2286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Collecting</a:t>
            </a:r>
            <a:r>
              <a:rPr lang="en-IN" sz="1200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 custom datasets </a:t>
            </a:r>
            <a:endParaRPr lang="en-IN" sz="1200" b="0" i="0" u="none" strike="noStrike" cap="none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Data pre-processing and dealing with small datasets</a:t>
            </a:r>
            <a:endParaRPr lang="en-IN" sz="1200" dirty="0">
              <a:solidFill>
                <a:srgbClr val="666666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2286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Testing out various algorithms to narrow down the most accurate one </a:t>
            </a:r>
          </a:p>
          <a:p>
            <a:pPr marL="22860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Varela"/>
              <a:buChar char="–"/>
            </a:pPr>
            <a:r>
              <a:rPr lang="en-IN" sz="1200" b="0" i="0" u="none" strike="noStrike" cap="none" dirty="0">
                <a:solidFill>
                  <a:srgbClr val="666666"/>
                </a:solidFill>
                <a:latin typeface="Varela"/>
                <a:ea typeface="Varela"/>
                <a:cs typeface="Varela"/>
                <a:sym typeface="Varela"/>
              </a:rPr>
              <a:t>Result interpretation &amp; Hyperparameter tuning</a:t>
            </a:r>
          </a:p>
        </p:txBody>
      </p:sp>
      <p:pic>
        <p:nvPicPr>
          <p:cNvPr id="4" name="Picture 3" descr="A picture containing person, looking, person, window&#10;&#10;Description automatically generated">
            <a:extLst>
              <a:ext uri="{FF2B5EF4-FFF2-40B4-BE49-F238E27FC236}">
                <a16:creationId xmlns:a16="http://schemas.microsoft.com/office/drawing/2014/main" id="{8D18FD0F-3E76-4C88-A119-2BE7599AD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2" t="14952" r="6645" b="12844"/>
          <a:stretch/>
        </p:blipFill>
        <p:spPr>
          <a:xfrm>
            <a:off x="2656224" y="2431536"/>
            <a:ext cx="3812458" cy="254874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B3C5-626E-4279-9CD6-79E0D2470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558168"/>
            <a:ext cx="6858000" cy="753666"/>
          </a:xfrm>
        </p:spPr>
        <p:txBody>
          <a:bodyPr/>
          <a:lstStyle/>
          <a:p>
            <a:r>
              <a:rPr lang="en-IN" sz="3500" dirty="0"/>
              <a:t>PARAMETER SHARING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F980D-053A-492B-8F75-5AD2B7B4A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1" y="3479067"/>
            <a:ext cx="8701088" cy="842841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1600" dirty="0"/>
              <a:t>The no. of parameters to be learned for CONV layers is least and reduces as we go deeper in the network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1600" dirty="0"/>
              <a:t>Parameter sharing: Suppose you have a vertical edge detection kernel. The same kernel can be used to detect vertical edges in different parts of the same image. We don’t need a new vertical edge detector for different parts of the same image means you can share features learned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963DD-9F3A-4877-A4FA-38FFEFE25C2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4701" r="815" b="4463"/>
          <a:stretch/>
        </p:blipFill>
        <p:spPr>
          <a:xfrm>
            <a:off x="2153839" y="1243012"/>
            <a:ext cx="4836321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75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3DA3-8D19-4323-8BA7-F5E8E3476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76400"/>
            <a:ext cx="6858000" cy="1790700"/>
          </a:xfrm>
        </p:spPr>
        <p:txBody>
          <a:bodyPr/>
          <a:lstStyle/>
          <a:p>
            <a:r>
              <a:rPr lang="en-IN" dirty="0"/>
              <a:t>ARCHITECTURES OF POPULAR CNNs</a:t>
            </a:r>
          </a:p>
        </p:txBody>
      </p:sp>
    </p:spTree>
    <p:extLst>
      <p:ext uri="{BB962C8B-B14F-4D97-AF65-F5344CB8AC3E}">
        <p14:creationId xmlns:p14="http://schemas.microsoft.com/office/powerpoint/2010/main" val="1352297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9BCF-4E4A-4CE6-97AE-CE1DF452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720328"/>
            <a:ext cx="6550819" cy="694135"/>
          </a:xfrm>
        </p:spPr>
        <p:txBody>
          <a:bodyPr/>
          <a:lstStyle/>
          <a:p>
            <a:r>
              <a:rPr lang="en-IN" dirty="0"/>
              <a:t>LeNet-5</a:t>
            </a:r>
          </a:p>
        </p:txBody>
      </p:sp>
      <p:pic>
        <p:nvPicPr>
          <p:cNvPr id="21506" name="Picture 2" descr="Architecture of LeNet-5 | Download Scientific Diagram">
            <a:extLst>
              <a:ext uri="{FF2B5EF4-FFF2-40B4-BE49-F238E27FC236}">
                <a16:creationId xmlns:a16="http://schemas.microsoft.com/office/drawing/2014/main" id="{8A06F1C3-E213-4439-99DB-A425A4DE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1" y="1312109"/>
            <a:ext cx="7727157" cy="20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F7B7E2-5E8F-4DB0-AA18-B90ADAD07D7E}"/>
              </a:ext>
            </a:extLst>
          </p:cNvPr>
          <p:cNvSpPr/>
          <p:nvPr/>
        </p:nvSpPr>
        <p:spPr>
          <a:xfrm>
            <a:off x="92869" y="3327618"/>
            <a:ext cx="91511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Goal was to recognize handwritten digits within input image having dimensions 32x32x1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Padding wasn’t used, and hence the image keeps shrinking with each 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Output node</a:t>
            </a:r>
            <a:r>
              <a:rPr lang="en-IN" dirty="0"/>
              <a:t> with 10 features, each corresponding to a digit from 0-9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network had 60,000 parameters, which by today’s standards is quite small. Today we have up to 10 million parameters in a network. Activation Function used : 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 interesting observation is that most networks have the following arrangements: conv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pool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conv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pool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fc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fc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output (usually </a:t>
            </a:r>
            <a:r>
              <a:rPr lang="en-IN" dirty="0" err="1"/>
              <a:t>softmax</a:t>
            </a:r>
            <a:r>
              <a:rPr lang="en-IN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6715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E1074-E654-4012-9EAA-0F2192A7D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590" y="706041"/>
            <a:ext cx="6550819" cy="694135"/>
          </a:xfrm>
        </p:spPr>
        <p:txBody>
          <a:bodyPr/>
          <a:lstStyle/>
          <a:p>
            <a:r>
              <a:rPr lang="en-IN" dirty="0" err="1"/>
              <a:t>AlexNet</a:t>
            </a:r>
            <a:endParaRPr lang="en-IN" dirty="0"/>
          </a:p>
        </p:txBody>
      </p:sp>
      <p:pic>
        <p:nvPicPr>
          <p:cNvPr id="22530" name="Picture 2" descr="AlexNet - ImageNet Classification with Convolutional Neural Networks">
            <a:extLst>
              <a:ext uri="{FF2B5EF4-FFF2-40B4-BE49-F238E27FC236}">
                <a16:creationId xmlns:a16="http://schemas.microsoft.com/office/drawing/2014/main" id="{6EBBB9B7-E980-412B-989D-B103FE0FB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r="1472" b="5142"/>
          <a:stretch/>
        </p:blipFill>
        <p:spPr bwMode="auto">
          <a:xfrm>
            <a:off x="1393029" y="1286946"/>
            <a:ext cx="6236496" cy="278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CB99D3-C446-4A62-B5A0-9652DCD1A341}"/>
              </a:ext>
            </a:extLst>
          </p:cNvPr>
          <p:cNvSpPr/>
          <p:nvPr/>
        </p:nvSpPr>
        <p:spPr>
          <a:xfrm>
            <a:off x="317897" y="4036871"/>
            <a:ext cx="8508206" cy="1209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AlexNet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named after the original first author of the paper that introduced this architecture.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Won ImageNet challenge 2012.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At the time of this paper, GPUs weren’t very powerful, so they devised a method to train nearly 60 million parameters of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with two GPUs communicating with each other </a:t>
            </a: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8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DF73-DD47-4218-A81E-EC8E170C0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356" y="867492"/>
            <a:ext cx="5729288" cy="665559"/>
          </a:xfrm>
        </p:spPr>
        <p:txBody>
          <a:bodyPr/>
          <a:lstStyle/>
          <a:p>
            <a:r>
              <a:rPr lang="en-IN" dirty="0"/>
              <a:t>VGG-16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88B22-7D6A-4CEC-B10D-793EF31A577A}"/>
              </a:ext>
            </a:extLst>
          </p:cNvPr>
          <p:cNvSpPr txBox="1"/>
          <p:nvPr/>
        </p:nvSpPr>
        <p:spPr>
          <a:xfrm>
            <a:off x="228600" y="3857625"/>
            <a:ext cx="8643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16 Layers deep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Uniform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138M parameters to train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5BFBB6-CA9E-4863-8E4B-DABDDE9F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0" y="1592495"/>
            <a:ext cx="7620660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70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5AD8-FB0B-4058-8F49-A423C1184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3128"/>
            <a:ext cx="6858000" cy="1790700"/>
          </a:xfrm>
        </p:spPr>
        <p:txBody>
          <a:bodyPr/>
          <a:lstStyle/>
          <a:p>
            <a:r>
              <a:rPr lang="en-IN" dirty="0"/>
              <a:t>DISADVANTAGES OF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B431F-DFF7-4D66-A797-96C2B315A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031" y="2214563"/>
            <a:ext cx="8893969" cy="1921546"/>
          </a:xfrm>
        </p:spPr>
        <p:txBody>
          <a:bodyPr/>
          <a:lstStyle/>
          <a:p>
            <a:pPr algn="l">
              <a:buAutoNum type="arabicPeriod"/>
            </a:pPr>
            <a:r>
              <a:rPr lang="en-IN" dirty="0"/>
              <a:t>Large Datasets: For novel problems, huge amounts of data is required for each class</a:t>
            </a:r>
          </a:p>
          <a:p>
            <a:pPr algn="l">
              <a:buAutoNum type="arabicPeriod"/>
            </a:pPr>
            <a:r>
              <a:rPr lang="en-IN" dirty="0"/>
              <a:t>Class Imbalance: Not having same number of images for each class</a:t>
            </a:r>
          </a:p>
          <a:p>
            <a:pPr algn="l">
              <a:buAutoNum type="arabicPeriod"/>
            </a:pPr>
            <a:r>
              <a:rPr lang="en-IN" dirty="0"/>
              <a:t>Data sparsity: Difficult to find sufficient images for certain applications</a:t>
            </a:r>
          </a:p>
          <a:p>
            <a:pPr algn="l">
              <a:buAutoNum type="arabicPeriod"/>
            </a:pPr>
            <a:r>
              <a:rPr lang="en-IN" dirty="0"/>
              <a:t>Large training time: Consumes a large amount of computational power for training </a:t>
            </a:r>
          </a:p>
          <a:p>
            <a:pPr algn="l">
              <a:buAutoNum type="arabicPeriod"/>
            </a:pPr>
            <a:r>
              <a:rPr lang="en-IN" dirty="0"/>
              <a:t>Overfitting: Especially with smaller datasets, it tends to learn irrelevant details &amp; overfits </a:t>
            </a:r>
          </a:p>
          <a:p>
            <a:pPr algn="l">
              <a:buAutoNum type="arabicPeriod"/>
            </a:pPr>
            <a:r>
              <a:rPr lang="en-IN" dirty="0"/>
              <a:t>Experience needed for hyperparameter tuning </a:t>
            </a:r>
          </a:p>
        </p:txBody>
      </p:sp>
    </p:spTree>
    <p:extLst>
      <p:ext uri="{BB962C8B-B14F-4D97-AF65-F5344CB8AC3E}">
        <p14:creationId xmlns:p14="http://schemas.microsoft.com/office/powerpoint/2010/main" val="3124765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CCB1-07FB-472F-A26F-B414093D2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1602" y="676626"/>
            <a:ext cx="9658350" cy="903684"/>
          </a:xfrm>
        </p:spPr>
        <p:txBody>
          <a:bodyPr/>
          <a:lstStyle/>
          <a:p>
            <a:r>
              <a:rPr lang="en-IN" sz="2500" dirty="0"/>
              <a:t>OVERCOMING OVERFITTING &amp; UNBALANCED DATASETS</a:t>
            </a:r>
            <a:br>
              <a:rPr lang="en-IN" sz="2500" dirty="0"/>
            </a:br>
            <a:r>
              <a:rPr lang="en-IN" sz="2500" dirty="0"/>
              <a:t> </a:t>
            </a:r>
            <a:r>
              <a:rPr lang="en-IN" sz="2500" b="1" dirty="0"/>
              <a:t>DATA AUGMENTATION</a:t>
            </a:r>
          </a:p>
        </p:txBody>
      </p:sp>
      <p:pic>
        <p:nvPicPr>
          <p:cNvPr id="24578" name="Picture 2" descr="Data Augmentation: How to use Deep Learning when you have Limited Data">
            <a:extLst>
              <a:ext uri="{FF2B5EF4-FFF2-40B4-BE49-F238E27FC236}">
                <a16:creationId xmlns:a16="http://schemas.microsoft.com/office/drawing/2014/main" id="{B8B46739-2415-4974-9B31-DF75C7767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2"/>
          <a:stretch/>
        </p:blipFill>
        <p:spPr bwMode="auto">
          <a:xfrm>
            <a:off x="4407579" y="3139847"/>
            <a:ext cx="4150633" cy="177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Data augmentation : boost your image dataset with few lines of Python">
            <a:extLst>
              <a:ext uri="{FF2B5EF4-FFF2-40B4-BE49-F238E27FC236}">
                <a16:creationId xmlns:a16="http://schemas.microsoft.com/office/drawing/2014/main" id="{76375D29-3CF9-48E0-B7EF-EBD26B35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59" y="1610427"/>
            <a:ext cx="4231253" cy="14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Data Augmentation | Papers With Code">
            <a:extLst>
              <a:ext uri="{FF2B5EF4-FFF2-40B4-BE49-F238E27FC236}">
                <a16:creationId xmlns:a16="http://schemas.microsoft.com/office/drawing/2014/main" id="{900D3FDD-A3E4-4D34-B8B9-8C1BA94B7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" y="1506538"/>
            <a:ext cx="3524250" cy="34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11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5C94-AD1E-490C-ADCE-CB0AA66BB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TRANSFER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883B9-3B9C-4CC8-84CF-BBCDC6884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The solution to large datasets issue</a:t>
            </a:r>
          </a:p>
        </p:txBody>
      </p:sp>
    </p:spTree>
    <p:extLst>
      <p:ext uri="{BB962C8B-B14F-4D97-AF65-F5344CB8AC3E}">
        <p14:creationId xmlns:p14="http://schemas.microsoft.com/office/powerpoint/2010/main" val="2006970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7A2E-1DE6-4393-BC60-ED528887F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84161"/>
            <a:ext cx="6858000" cy="632222"/>
          </a:xfrm>
        </p:spPr>
        <p:txBody>
          <a:bodyPr/>
          <a:lstStyle/>
          <a:p>
            <a:r>
              <a:rPr lang="en-IN" sz="3000" dirty="0"/>
              <a:t>WHAT IS TRANSFER LEARNING?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5A0EC-C700-41B1-A534-710E2C6DD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044" y="1822847"/>
            <a:ext cx="8508206" cy="12417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Using pre-trained networks and applying to your problems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Re-using the parameters learned from a different problem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For example, take a classifier for dogs and use its learned parameters to classify cats with minimal training data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Most networks are trained on ImageNet (14M images) – highly transferrable to other tasks </a:t>
            </a:r>
          </a:p>
          <a:p>
            <a:pPr marL="95250" indent="0"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3843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5BE942-B352-4C8C-8F5F-88AEAB531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040" y="1516383"/>
            <a:ext cx="8493919" cy="12417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Remove the  FC layers of an already trained model and replace with your own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Only train the parameters of the FC layer you added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Retain the trained parameters of all the other layers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Works best if the data in the new task is similar to that of the old task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Drastically reduced training time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Lower training rate by an order of magnitude when training with new data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Edges, textures, patterns learned from one dataset can be applied to another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These are called generic feature extractors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As you go deeper in the network, the features would be more &amp; more specific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6D29D1-617E-48CA-9D2D-33BDF4CBAECA}"/>
              </a:ext>
            </a:extLst>
          </p:cNvPr>
          <p:cNvSpPr txBox="1">
            <a:spLocks/>
          </p:cNvSpPr>
          <p:nvPr/>
        </p:nvSpPr>
        <p:spPr>
          <a:xfrm>
            <a:off x="1143000" y="884161"/>
            <a:ext cx="6858000" cy="63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000" dirty="0"/>
              <a:t>How to perform transfer learning? </a:t>
            </a:r>
          </a:p>
        </p:txBody>
      </p:sp>
    </p:spTree>
    <p:extLst>
      <p:ext uri="{BB962C8B-B14F-4D97-AF65-F5344CB8AC3E}">
        <p14:creationId xmlns:p14="http://schemas.microsoft.com/office/powerpoint/2010/main" val="290430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/>
          <p:nvPr/>
        </p:nvSpPr>
        <p:spPr>
          <a:xfrm>
            <a:off x="56" y="1285200"/>
            <a:ext cx="9144000" cy="2320800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-1" y="1451400"/>
            <a:ext cx="9090267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Introduction to Convolutional Neural Networks </a:t>
            </a:r>
            <a:endParaRPr sz="1400" b="0" i="0" u="none" strike="noStrike" cap="none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N" sz="2300" b="0" i="0" u="none" strike="noStrike" cap="none" dirty="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rPr>
              <a:t>What are Neural Nets? </a:t>
            </a:r>
            <a:endParaRPr sz="2300" b="0" i="0" u="none" strike="noStrike" cap="none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D24D-5643-4A54-B957-BEBA12B5F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MATLAB Functions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93BA6-9697-45CA-8DAF-7C7B12DDD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 summary of the commonly used functions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96106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A992-B1C7-4487-8033-6644506E6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92969"/>
            <a:ext cx="6858000" cy="1010840"/>
          </a:xfrm>
        </p:spPr>
        <p:txBody>
          <a:bodyPr/>
          <a:lstStyle/>
          <a:p>
            <a:r>
              <a:rPr lang="en-IN" sz="3500" dirty="0"/>
              <a:t>MATLAB Functions for Image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E0233-A0D7-43B1-83D2-E72EBAD7A719}"/>
              </a:ext>
            </a:extLst>
          </p:cNvPr>
          <p:cNvSpPr txBox="1"/>
          <p:nvPr/>
        </p:nvSpPr>
        <p:spPr>
          <a:xfrm>
            <a:off x="357188" y="1903809"/>
            <a:ext cx="8315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</a:t>
            </a:r>
            <a:r>
              <a:rPr lang="en-IN" b="1" dirty="0" err="1"/>
              <a:t>imageDatastore</a:t>
            </a:r>
            <a:endParaRPr lang="en-IN" b="1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Syntax: </a:t>
            </a:r>
            <a:r>
              <a:rPr lang="en-IN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imds</a:t>
            </a: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= </a:t>
            </a:r>
            <a:r>
              <a:rPr lang="en-IN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imageDatastore</a:t>
            </a: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(location)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an </a:t>
            </a:r>
            <a:r>
              <a:rPr lang="en-US" alt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ImageDatastore</a:t>
            </a: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object to manage a collection of image files, where each individual image fits in memory, but the entire collection of images does not necessarily fit.</a:t>
            </a:r>
            <a:r>
              <a:rPr lang="en-US" alt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Arguments: </a:t>
            </a:r>
            <a:r>
              <a:rPr lang="en-IN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IncludeSubFolder</a:t>
            </a: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IN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LabelSource</a:t>
            </a: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0A59B-DFA7-43FF-A85C-3BB363B80793}"/>
              </a:ext>
            </a:extLst>
          </p:cNvPr>
          <p:cNvSpPr txBox="1"/>
          <p:nvPr/>
        </p:nvSpPr>
        <p:spPr>
          <a:xfrm>
            <a:off x="357187" y="3779045"/>
            <a:ext cx="83153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IN" b="1" dirty="0" err="1">
                <a:latin typeface="Calibri" panose="020F0502020204030204" pitchFamily="34" charset="0"/>
                <a:cs typeface="Calibri" panose="020F0502020204030204" pitchFamily="34" charset="0"/>
              </a:rPr>
              <a:t>splitEachLabel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Syntax: </a:t>
            </a:r>
            <a:r>
              <a:rPr lang="en-IN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[imds1,...,</a:t>
            </a:r>
            <a:r>
              <a:rPr lang="en-IN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imdsM</a:t>
            </a:r>
            <a:r>
              <a:rPr lang="en-IN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] = </a:t>
            </a:r>
            <a:r>
              <a:rPr lang="en-IN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splitEachLabel</a:t>
            </a:r>
            <a:r>
              <a:rPr lang="en-IN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(imds,p1,...,</a:t>
            </a:r>
            <a:r>
              <a:rPr lang="en-IN" u="sng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pN</a:t>
            </a:r>
            <a:r>
              <a:rPr lang="en-IN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)</a:t>
            </a:r>
            <a:endParaRPr lang="en-IN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en-US" alt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imageDatastore</a:t>
            </a: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labels by proportion</a:t>
            </a:r>
            <a:endParaRPr lang="en-US" alt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793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A992-B1C7-4487-8033-6644506E6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92969"/>
            <a:ext cx="6858000" cy="1010840"/>
          </a:xfrm>
        </p:spPr>
        <p:txBody>
          <a:bodyPr/>
          <a:lstStyle/>
          <a:p>
            <a:r>
              <a:rPr lang="en-IN" sz="3500" dirty="0"/>
              <a:t>MATLAB Functions for Image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A43A-BD37-417D-B708-A4CBDF568122}"/>
              </a:ext>
            </a:extLst>
          </p:cNvPr>
          <p:cNvSpPr txBox="1"/>
          <p:nvPr/>
        </p:nvSpPr>
        <p:spPr>
          <a:xfrm>
            <a:off x="414337" y="1900237"/>
            <a:ext cx="83153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</a:t>
            </a:r>
            <a:r>
              <a:rPr lang="en-IN" b="1" dirty="0" err="1"/>
              <a:t>augmentedImageDatastore</a:t>
            </a:r>
            <a:endParaRPr lang="en-IN" b="1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Syntax: </a:t>
            </a:r>
            <a:r>
              <a:rPr lang="en-IN" dirty="0" err="1">
                <a:hlinkClick r:id="rId2"/>
              </a:rPr>
              <a:t>auimds</a:t>
            </a:r>
            <a:r>
              <a:rPr lang="en-IN" dirty="0">
                <a:hlinkClick r:id="rId2"/>
              </a:rPr>
              <a:t> = </a:t>
            </a:r>
            <a:r>
              <a:rPr lang="en-IN" dirty="0" err="1">
                <a:hlinkClick r:id="rId2"/>
              </a:rPr>
              <a:t>augmentedImageDatastore</a:t>
            </a:r>
            <a:r>
              <a:rPr lang="en-IN" dirty="0">
                <a:hlinkClick r:id="rId2"/>
              </a:rPr>
              <a:t>(</a:t>
            </a:r>
            <a:r>
              <a:rPr lang="en-IN" dirty="0" err="1">
                <a:hlinkClick r:id="rId2"/>
              </a:rPr>
              <a:t>outputSize,imds</a:t>
            </a:r>
            <a:r>
              <a:rPr lang="en-IN" dirty="0">
                <a:hlinkClick r:id="rId2"/>
              </a:rPr>
              <a:t>)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An augmented image datastore transforms batches of training, validation, test, and prediction data, with optional preprocessing such as resizing, rotation, and reflection.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Resize images to make them compatible with the input size of your deep learning network.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Augment training image data with randomized preprocessing operations to help prevent the network from overfitting and memorizing the exact details of the training images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944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e cupcakes">
            <a:extLst>
              <a:ext uri="{FF2B5EF4-FFF2-40B4-BE49-F238E27FC236}">
                <a16:creationId xmlns:a16="http://schemas.microsoft.com/office/drawing/2014/main" id="{31A28D8D-D585-4348-9F26-FAE4D298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814" y="1085585"/>
            <a:ext cx="2229792" cy="148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CCD2A-7ED4-45D7-8870-E63AD7C61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85750" y="2564871"/>
            <a:ext cx="3671888" cy="20654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D93A5-A501-4CDC-B902-DB455D837D67}"/>
              </a:ext>
            </a:extLst>
          </p:cNvPr>
          <p:cNvCxnSpPr/>
          <p:nvPr/>
        </p:nvCxnSpPr>
        <p:spPr>
          <a:xfrm>
            <a:off x="2019051" y="4107657"/>
            <a:ext cx="3907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98C841-CF93-46CF-A401-A32BFCD83EF5}"/>
              </a:ext>
            </a:extLst>
          </p:cNvPr>
          <p:cNvCxnSpPr>
            <a:cxnSpLocks/>
          </p:cNvCxnSpPr>
          <p:nvPr/>
        </p:nvCxnSpPr>
        <p:spPr>
          <a:xfrm flipV="1">
            <a:off x="5926682" y="2657475"/>
            <a:ext cx="0" cy="1450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5D5194-08C8-4CA3-A364-E6AB3A0F3E76}"/>
              </a:ext>
            </a:extLst>
          </p:cNvPr>
          <p:cNvCxnSpPr>
            <a:cxnSpLocks/>
          </p:cNvCxnSpPr>
          <p:nvPr/>
        </p:nvCxnSpPr>
        <p:spPr>
          <a:xfrm flipV="1">
            <a:off x="2019051" y="2657475"/>
            <a:ext cx="3138737" cy="1241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FDBBCF-F0DB-46E8-AB38-80777FA74815}"/>
              </a:ext>
            </a:extLst>
          </p:cNvPr>
          <p:cNvCxnSpPr>
            <a:cxnSpLocks/>
          </p:cNvCxnSpPr>
          <p:nvPr/>
        </p:nvCxnSpPr>
        <p:spPr>
          <a:xfrm>
            <a:off x="2019051" y="4338027"/>
            <a:ext cx="559843" cy="657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E25FB9-F8FB-4077-9B98-09099CB13B1C}"/>
              </a:ext>
            </a:extLst>
          </p:cNvPr>
          <p:cNvCxnSpPr>
            <a:cxnSpLocks/>
          </p:cNvCxnSpPr>
          <p:nvPr/>
        </p:nvCxnSpPr>
        <p:spPr>
          <a:xfrm>
            <a:off x="2578894" y="4975319"/>
            <a:ext cx="3442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82B550-FCEE-4435-8C03-AE5D835DB4A2}"/>
              </a:ext>
            </a:extLst>
          </p:cNvPr>
          <p:cNvCxnSpPr>
            <a:cxnSpLocks/>
          </p:cNvCxnSpPr>
          <p:nvPr/>
        </p:nvCxnSpPr>
        <p:spPr>
          <a:xfrm flipV="1">
            <a:off x="6000279" y="3671888"/>
            <a:ext cx="2372196" cy="1301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618863-8568-4CCB-9D68-E551A4859996}"/>
              </a:ext>
            </a:extLst>
          </p:cNvPr>
          <p:cNvCxnSpPr>
            <a:cxnSpLocks/>
          </p:cNvCxnSpPr>
          <p:nvPr/>
        </p:nvCxnSpPr>
        <p:spPr>
          <a:xfrm flipV="1">
            <a:off x="8372475" y="2201502"/>
            <a:ext cx="0" cy="1472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EAA998-778E-4355-8F3A-54F076A7D615}"/>
              </a:ext>
            </a:extLst>
          </p:cNvPr>
          <p:cNvCxnSpPr>
            <a:cxnSpLocks/>
          </p:cNvCxnSpPr>
          <p:nvPr/>
        </p:nvCxnSpPr>
        <p:spPr>
          <a:xfrm>
            <a:off x="7357814" y="2201502"/>
            <a:ext cx="101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ECAEADE-BC81-4B70-AC9C-19510077C1AC}"/>
              </a:ext>
            </a:extLst>
          </p:cNvPr>
          <p:cNvCxnSpPr/>
          <p:nvPr/>
        </p:nvCxnSpPr>
        <p:spPr>
          <a:xfrm flipH="1">
            <a:off x="157163" y="3899332"/>
            <a:ext cx="907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BAD95C-593A-4CDE-A7D2-0AAFD024C9EA}"/>
              </a:ext>
            </a:extLst>
          </p:cNvPr>
          <p:cNvCxnSpPr>
            <a:cxnSpLocks/>
          </p:cNvCxnSpPr>
          <p:nvPr/>
        </p:nvCxnSpPr>
        <p:spPr>
          <a:xfrm flipV="1">
            <a:off x="1779973" y="1260784"/>
            <a:ext cx="3053245" cy="210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12EB045-4EC9-4021-95D9-317785990397}"/>
              </a:ext>
            </a:extLst>
          </p:cNvPr>
          <p:cNvCxnSpPr>
            <a:cxnSpLocks/>
          </p:cNvCxnSpPr>
          <p:nvPr/>
        </p:nvCxnSpPr>
        <p:spPr>
          <a:xfrm flipV="1">
            <a:off x="1481904" y="1484711"/>
            <a:ext cx="0" cy="1256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40905C4-800E-4DA0-8400-4CBC426CA143}"/>
              </a:ext>
            </a:extLst>
          </p:cNvPr>
          <p:cNvCxnSpPr>
            <a:cxnSpLocks/>
          </p:cNvCxnSpPr>
          <p:nvPr/>
        </p:nvCxnSpPr>
        <p:spPr>
          <a:xfrm flipV="1">
            <a:off x="1550194" y="4218245"/>
            <a:ext cx="0" cy="824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336B7A9-3354-44EF-A3D0-A23774DC1C72}"/>
              </a:ext>
            </a:extLst>
          </p:cNvPr>
          <p:cNvSpPr txBox="1"/>
          <p:nvPr/>
        </p:nvSpPr>
        <p:spPr>
          <a:xfrm>
            <a:off x="1600200" y="1935956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4B3F52-CEEA-4DEF-8E82-37EA5BCEC8C3}"/>
              </a:ext>
            </a:extLst>
          </p:cNvPr>
          <p:cNvSpPr txBox="1"/>
          <p:nvPr/>
        </p:nvSpPr>
        <p:spPr>
          <a:xfrm>
            <a:off x="392211" y="3507186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76631A-BD4F-4D5A-B845-8AB097287DA1}"/>
              </a:ext>
            </a:extLst>
          </p:cNvPr>
          <p:cNvSpPr txBox="1"/>
          <p:nvPr/>
        </p:nvSpPr>
        <p:spPr>
          <a:xfrm>
            <a:off x="1552327" y="4476418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0AA640-A2C0-45D8-B794-00BEB7DEF626}"/>
              </a:ext>
            </a:extLst>
          </p:cNvPr>
          <p:cNvSpPr txBox="1"/>
          <p:nvPr/>
        </p:nvSpPr>
        <p:spPr>
          <a:xfrm>
            <a:off x="2104849" y="2664619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EA9021-4A26-46B8-81B5-642E247ABF6B}"/>
              </a:ext>
            </a:extLst>
          </p:cNvPr>
          <p:cNvSpPr txBox="1"/>
          <p:nvPr/>
        </p:nvSpPr>
        <p:spPr>
          <a:xfrm>
            <a:off x="3017789" y="3105912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DD3298-0097-4985-BCAA-23CD84A0FF24}"/>
              </a:ext>
            </a:extLst>
          </p:cNvPr>
          <p:cNvSpPr txBox="1"/>
          <p:nvPr/>
        </p:nvSpPr>
        <p:spPr>
          <a:xfrm>
            <a:off x="3535336" y="3729183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FE3327-98B0-4B25-B8EF-B1692F8C9129}"/>
              </a:ext>
            </a:extLst>
          </p:cNvPr>
          <p:cNvSpPr txBox="1"/>
          <p:nvPr/>
        </p:nvSpPr>
        <p:spPr>
          <a:xfrm>
            <a:off x="3808609" y="4688018"/>
            <a:ext cx="17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0772F4-8674-4514-B1D2-A1811C362971}"/>
              </a:ext>
            </a:extLst>
          </p:cNvPr>
          <p:cNvSpPr txBox="1"/>
          <p:nvPr/>
        </p:nvSpPr>
        <p:spPr>
          <a:xfrm>
            <a:off x="178595" y="2619049"/>
            <a:ext cx="115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solidFill>
                  <a:srgbClr val="FF0000"/>
                </a:solidFill>
              </a:rPr>
              <a:t>Curr_pos</a:t>
            </a:r>
            <a:r>
              <a:rPr lang="en-IN" sz="1200" dirty="0">
                <a:solidFill>
                  <a:srgbClr val="FF0000"/>
                </a:solidFill>
              </a:rPr>
              <a:t> (x_0, y_0)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33A33E-F698-48FD-B0A3-0A2118E21B41}"/>
              </a:ext>
            </a:extLst>
          </p:cNvPr>
          <p:cNvSpPr txBox="1"/>
          <p:nvPr/>
        </p:nvSpPr>
        <p:spPr>
          <a:xfrm>
            <a:off x="7288088" y="1189768"/>
            <a:ext cx="115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0000"/>
                </a:solidFill>
              </a:rPr>
              <a:t>Destination (x_1, y_1)</a:t>
            </a:r>
          </a:p>
        </p:txBody>
      </p:sp>
      <p:sp>
        <p:nvSpPr>
          <p:cNvPr id="58" name="Google Shape;53;g816fe0c421_1_21">
            <a:extLst>
              <a:ext uri="{FF2B5EF4-FFF2-40B4-BE49-F238E27FC236}">
                <a16:creationId xmlns:a16="http://schemas.microsoft.com/office/drawing/2014/main" id="{A7BF6CAB-74D8-4CD8-B579-672FCEF2D80F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29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e cupcakes">
            <a:extLst>
              <a:ext uri="{FF2B5EF4-FFF2-40B4-BE49-F238E27FC236}">
                <a16:creationId xmlns:a16="http://schemas.microsoft.com/office/drawing/2014/main" id="{576C2832-B8E4-4A5E-872E-A3EED5A2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14" y="1028435"/>
            <a:ext cx="2229792" cy="1486165"/>
          </a:xfrm>
          <a:prstGeom prst="rect">
            <a:avLst/>
          </a:prstGeom>
        </p:spPr>
      </p:pic>
      <p:pic>
        <p:nvPicPr>
          <p:cNvPr id="9" name="Picture 8" descr="A picture containing computer, front, sitting, small&#10;&#10;Description automatically generated">
            <a:extLst>
              <a:ext uri="{FF2B5EF4-FFF2-40B4-BE49-F238E27FC236}">
                <a16:creationId xmlns:a16="http://schemas.microsoft.com/office/drawing/2014/main" id="{D4F8647C-4576-4540-8A94-7B4D3AE70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7836" y="2784477"/>
            <a:ext cx="1473644" cy="16946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059A6C-5A19-44B3-9DE3-2B8DAB92EBA0}"/>
              </a:ext>
            </a:extLst>
          </p:cNvPr>
          <p:cNvCxnSpPr/>
          <p:nvPr/>
        </p:nvCxnSpPr>
        <p:spPr>
          <a:xfrm>
            <a:off x="2414588" y="3936206"/>
            <a:ext cx="3114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9307F6-385B-40A2-B74C-1B8851DE1775}"/>
              </a:ext>
            </a:extLst>
          </p:cNvPr>
          <p:cNvCxnSpPr>
            <a:cxnSpLocks/>
          </p:cNvCxnSpPr>
          <p:nvPr/>
        </p:nvCxnSpPr>
        <p:spPr>
          <a:xfrm flipV="1">
            <a:off x="5524501" y="2571750"/>
            <a:ext cx="4762" cy="136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E211DC-2B4D-4112-BE05-013A77E66D63}"/>
              </a:ext>
            </a:extLst>
          </p:cNvPr>
          <p:cNvSpPr txBox="1"/>
          <p:nvPr/>
        </p:nvSpPr>
        <p:spPr>
          <a:xfrm>
            <a:off x="6943725" y="1771517"/>
            <a:ext cx="1750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Go forward for 20m </a:t>
            </a:r>
          </a:p>
          <a:p>
            <a:pPr marL="342900" indent="-342900">
              <a:buAutoNum type="arabicPeriod"/>
            </a:pPr>
            <a:r>
              <a:rPr lang="en-IN" dirty="0"/>
              <a:t>Turn 90 degrees left </a:t>
            </a:r>
          </a:p>
          <a:p>
            <a:pPr marL="342900" indent="-342900">
              <a:buAutoNum type="arabicPeriod"/>
            </a:pPr>
            <a:r>
              <a:rPr lang="en-IN" dirty="0"/>
              <a:t>Go forward 10m </a:t>
            </a:r>
          </a:p>
        </p:txBody>
      </p:sp>
      <p:sp>
        <p:nvSpPr>
          <p:cNvPr id="17" name="Google Shape;53;g816fe0c421_1_21">
            <a:extLst>
              <a:ext uri="{FF2B5EF4-FFF2-40B4-BE49-F238E27FC236}">
                <a16:creationId xmlns:a16="http://schemas.microsoft.com/office/drawing/2014/main" id="{0D1CD318-365F-4182-98D1-340D4C42FB01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263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76A3-1246-41FE-9B3C-5A97BE876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741885"/>
            <a:ext cx="6858000" cy="1790700"/>
          </a:xfrm>
        </p:spPr>
        <p:txBody>
          <a:bodyPr/>
          <a:lstStyle/>
          <a:p>
            <a:r>
              <a:rPr lang="en-IN" b="1" dirty="0"/>
              <a:t>Problem</a:t>
            </a:r>
            <a:br>
              <a:rPr lang="en-IN" b="1" dirty="0"/>
            </a:br>
            <a:r>
              <a:rPr lang="en-IN" dirty="0"/>
              <a:t> Not generalizable/scalable to wide range of scenarios</a:t>
            </a:r>
          </a:p>
        </p:txBody>
      </p:sp>
      <p:sp>
        <p:nvSpPr>
          <p:cNvPr id="4" name="Google Shape;53;g816fe0c421_1_21">
            <a:extLst>
              <a:ext uri="{FF2B5EF4-FFF2-40B4-BE49-F238E27FC236}">
                <a16:creationId xmlns:a16="http://schemas.microsoft.com/office/drawing/2014/main" id="{41E45EF4-E579-44DE-99A1-4A76A9EAEDD5}"/>
              </a:ext>
            </a:extLst>
          </p:cNvPr>
          <p:cNvSpPr/>
          <p:nvPr/>
        </p:nvSpPr>
        <p:spPr>
          <a:xfrm>
            <a:off x="-2202133" y="275352"/>
            <a:ext cx="9716714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2286000" marR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Varela"/>
                <a:sym typeface="Varela"/>
              </a:rPr>
              <a:t>NEURAL NETWORKS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6962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2662</Words>
  <Application>Microsoft Office PowerPoint</Application>
  <PresentationFormat>On-screen Show (16:9)</PresentationFormat>
  <Paragraphs>317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Varela</vt:lpstr>
      <vt:lpstr>Arial</vt:lpstr>
      <vt:lpstr>Calibri</vt:lpstr>
      <vt:lpstr>Office Theme</vt:lpstr>
      <vt:lpstr>We will begin shortly…</vt:lpstr>
      <vt:lpstr>PowerPoint Presentation</vt:lpstr>
      <vt:lpstr>Prerequisite: MATLAB 2019b or MATLAB 2020a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 Not generalizable/scalable to wide range of scenarios</vt:lpstr>
      <vt:lpstr>PowerPoint Presentation</vt:lpstr>
      <vt:lpstr>GRADIENT DESCENT</vt:lpstr>
      <vt:lpstr>NEURAL NETWORKS </vt:lpstr>
      <vt:lpstr>PowerPoint Presentation</vt:lpstr>
      <vt:lpstr>PowerPoint Presentation</vt:lpstr>
      <vt:lpstr>POPULAR ACTIVATION FUNCTIONS</vt:lpstr>
      <vt:lpstr>ERROR FUNCTION</vt:lpstr>
      <vt:lpstr>PowerPoint Presentation</vt:lpstr>
      <vt:lpstr>PowerPoint Presentation</vt:lpstr>
      <vt:lpstr>NEURAL NETWORK</vt:lpstr>
      <vt:lpstr>PowerPoint Presentation</vt:lpstr>
      <vt:lpstr>PowerPoint Presentation</vt:lpstr>
      <vt:lpstr>COMPUTER VISION PROBLEMS</vt:lpstr>
      <vt:lpstr>IMAGE CLASSIFICATION</vt:lpstr>
      <vt:lpstr>IMAGE LOCALIZATION &amp; OBJECT DETECTION</vt:lpstr>
      <vt:lpstr>IMAGE SEGMENTATION</vt:lpstr>
      <vt:lpstr>SUMMARY</vt:lpstr>
      <vt:lpstr>CONVOLUTIONAL NEURAL NETOWORKS</vt:lpstr>
      <vt:lpstr>How do computers see images?</vt:lpstr>
      <vt:lpstr>PowerPoint Presentation</vt:lpstr>
      <vt:lpstr>How do you classify “/” and “\”?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PADDING</vt:lpstr>
      <vt:lpstr>PADDING </vt:lpstr>
      <vt:lpstr>STRIDED CONVOLUTIONS</vt:lpstr>
      <vt:lpstr>PowerPoint Presentation</vt:lpstr>
      <vt:lpstr>ONE LAYER OF A CNN</vt:lpstr>
      <vt:lpstr>Why is ReLU preferred over Sigmoid/Tanh? </vt:lpstr>
      <vt:lpstr>Why is ReLU preferred over Sigmoid/Tanh? </vt:lpstr>
      <vt:lpstr>TYPICAL ARCHITECTURE OF CNNs</vt:lpstr>
      <vt:lpstr>Pooling Layers </vt:lpstr>
      <vt:lpstr>Why Pooling? </vt:lpstr>
      <vt:lpstr>What is max pooling? </vt:lpstr>
      <vt:lpstr>Fully Connected Layers </vt:lpstr>
      <vt:lpstr>What is the function of FC layers? </vt:lpstr>
      <vt:lpstr>Example of a CNN</vt:lpstr>
      <vt:lpstr>PARAMETER SHARING</vt:lpstr>
      <vt:lpstr>ARCHITECTURES OF POPULAR CNNs</vt:lpstr>
      <vt:lpstr>LeNet-5</vt:lpstr>
      <vt:lpstr>AlexNet</vt:lpstr>
      <vt:lpstr>VGG-16</vt:lpstr>
      <vt:lpstr>DISADVANTAGES OF CNNs</vt:lpstr>
      <vt:lpstr>OVERCOMING OVERFITTING &amp; UNBALANCED DATASETS  DATA AUGMENTATION</vt:lpstr>
      <vt:lpstr>TRANSFER LEARNING</vt:lpstr>
      <vt:lpstr>WHAT IS TRANSFER LEARNING?</vt:lpstr>
      <vt:lpstr>PowerPoint Presentation</vt:lpstr>
      <vt:lpstr>MATLAB Functions Used</vt:lpstr>
      <vt:lpstr>MATLAB Functions for Image Classification</vt:lpstr>
      <vt:lpstr>MATLAB Functions for Image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Sudip Gupta</dc:creator>
  <cp:lastModifiedBy>Kaushik Balasundar</cp:lastModifiedBy>
  <cp:revision>148</cp:revision>
  <dcterms:modified xsi:type="dcterms:W3CDTF">2020-06-27T11:08:34Z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5423696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S8.2.3</vt:lpwstr>
  </property>
</Properties>
</file>